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1D8"/>
          </a:solidFill>
        </a:fill>
      </a:tcStyle>
    </a:wholeTbl>
    <a:band2H>
      <a:tcTxStyle b="def" i="def"/>
      <a:tcStyle>
        <a:tcBdr/>
        <a:fill>
          <a:solidFill>
            <a:srgbClr val="E7E9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1D8"/>
          </a:solidFill>
        </a:fill>
      </a:tcStyle>
    </a:wholeTbl>
    <a:band2H>
      <a:tcTxStyle b="def" i="def"/>
      <a:tcStyle>
        <a:tcBdr/>
        <a:fill>
          <a:solidFill>
            <a:srgbClr val="E7E9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D3CB"/>
          </a:solidFill>
        </a:fill>
      </a:tcStyle>
    </a:wholeTbl>
    <a:band2H>
      <a:tcTxStyle b="def" i="def"/>
      <a:tcStyle>
        <a:tcBdr/>
        <a:fill>
          <a:solidFill>
            <a:srgbClr val="E7EA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E1CC"/>
          </a:solidFill>
        </a:fill>
      </a:tcStyle>
    </a:wholeTbl>
    <a:band2H>
      <a:tcTxStyle b="def" i="def"/>
      <a:tcStyle>
        <a:tcBdr/>
        <a:fill>
          <a:solidFill>
            <a:srgbClr val="E8F0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Title Text"/>
          <p:cNvSpPr txBox="1"/>
          <p:nvPr>
            <p:ph type="title"/>
          </p:nvPr>
        </p:nvSpPr>
        <p:spPr>
          <a:xfrm>
            <a:off x="1524000" y="1122362"/>
            <a:ext cx="9144000" cy="2387601"/>
          </a:xfrm>
          <a:prstGeom prst="rect">
            <a:avLst/>
          </a:prstGeom>
        </p:spPr>
        <p:txBody>
          <a:bodyPr anchor="b"/>
          <a:lstStyle>
            <a:lvl1pPr algn="ctr">
              <a:defRPr sz="6000"/>
            </a:lvl1pPr>
          </a:lstStyle>
          <a:p>
            <a:pPr/>
            <a:r>
              <a:t>Title Text</a:t>
            </a:r>
          </a:p>
        </p:txBody>
      </p:sp>
      <p:sp>
        <p:nvSpPr>
          <p:cNvPr id="12" name="Body Level One…"/>
          <p:cNvSpPr txBox="1"/>
          <p:nvPr>
            <p:ph type="body" sz="quarter" idx="1"/>
          </p:nvPr>
        </p:nvSpPr>
        <p:spPr>
          <a:xfrm>
            <a:off x="1524000" y="3602037"/>
            <a:ext cx="9144000" cy="1655763"/>
          </a:xfrm>
          <a:prstGeom prst="rect">
            <a:avLst/>
          </a:prstGeom>
        </p:spPr>
        <p:txBody>
          <a:bodyPr/>
          <a:lstStyle>
            <a:lvl1pPr marL="406400" indent="-355600" algn="ctr">
              <a:buClrTx/>
              <a:buSzTx/>
              <a:buFontTx/>
              <a:buNone/>
              <a:defRPr sz="2400"/>
            </a:lvl1pPr>
            <a:lvl2pPr marL="406400" indent="127000" algn="ctr">
              <a:buClrTx/>
              <a:buSzTx/>
              <a:buFontTx/>
              <a:buNone/>
              <a:defRPr sz="2400"/>
            </a:lvl2pPr>
            <a:lvl3pPr marL="406400" indent="609600" algn="ctr">
              <a:buClrTx/>
              <a:buSzTx/>
              <a:buFontTx/>
              <a:buNone/>
              <a:defRPr sz="2400"/>
            </a:lvl3pPr>
            <a:lvl4pPr marL="406400" indent="1079500" algn="ctr">
              <a:buClrTx/>
              <a:buSzTx/>
              <a:buFontTx/>
              <a:buNone/>
              <a:defRPr sz="2400"/>
            </a:lvl4pPr>
            <a:lvl5pPr marL="406400" indent="1536700" algn="ctr">
              <a:buClrTx/>
              <a:buSzTx/>
              <a:buFontTx/>
              <a:buNone/>
              <a:defRPr sz="2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_WITH_CAPTION_TEXT">
    <p:spTree>
      <p:nvGrpSpPr>
        <p:cNvPr id="1" name=""/>
        <p:cNvGrpSpPr/>
        <p:nvPr/>
      </p:nvGrpSpPr>
      <p:grpSpPr>
        <a:xfrm>
          <a:off x="0" y="0"/>
          <a:ext cx="0" cy="0"/>
          <a:chOff x="0" y="0"/>
          <a:chExt cx="0" cy="0"/>
        </a:xfrm>
      </p:grpSpPr>
      <p:sp>
        <p:nvSpPr>
          <p:cNvPr id="95"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96" name="Google Shape;71;p11"/>
          <p:cNvSpPr/>
          <p:nvPr>
            <p:ph type="pic" sz="half" idx="21"/>
          </p:nvPr>
        </p:nvSpPr>
        <p:spPr>
          <a:xfrm>
            <a:off x="5183187" y="987425"/>
            <a:ext cx="6172201" cy="4873625"/>
          </a:xfrm>
          <a:prstGeom prst="rect">
            <a:avLst/>
          </a:prstGeom>
        </p:spPr>
        <p:txBody>
          <a:bodyPr lIns="91439" tIns="45719" rIns="91439" bIns="45719">
            <a:noAutofit/>
          </a:bodyPr>
          <a:lstStyle/>
          <a:p>
            <a:pPr/>
          </a:p>
        </p:txBody>
      </p:sp>
      <p:sp>
        <p:nvSpPr>
          <p:cNvPr id="97" name="Body Level One…"/>
          <p:cNvSpPr txBox="1"/>
          <p:nvPr>
            <p:ph type="body" sz="quarter" idx="1"/>
          </p:nvPr>
        </p:nvSpPr>
        <p:spPr>
          <a:xfrm>
            <a:off x="839787" y="2057400"/>
            <a:ext cx="3932239" cy="3811588"/>
          </a:xfrm>
          <a:prstGeom prst="rect">
            <a:avLst/>
          </a:prstGeom>
        </p:spPr>
        <p:txBody>
          <a:bodyPr/>
          <a:lstStyle>
            <a:lvl1pPr marL="228600" indent="0">
              <a:buClrTx/>
              <a:buSzTx/>
              <a:buFontTx/>
              <a:buNone/>
              <a:defRPr sz="1500"/>
            </a:lvl1pPr>
            <a:lvl2pPr marL="228600" indent="457200">
              <a:buClrTx/>
              <a:buSzTx/>
              <a:buFontTx/>
              <a:buNone/>
              <a:defRPr sz="1500"/>
            </a:lvl2pPr>
            <a:lvl3pPr marL="228600" indent="914400">
              <a:buClrTx/>
              <a:buSzTx/>
              <a:buFontTx/>
              <a:buNone/>
              <a:defRPr sz="1500"/>
            </a:lvl3pPr>
            <a:lvl4pPr marL="228600" indent="1371600">
              <a:buClrTx/>
              <a:buSzTx/>
              <a:buFontTx/>
              <a:buNone/>
              <a:defRPr sz="1500"/>
            </a:lvl4pPr>
            <a:lvl5pPr marL="228600" indent="1828800">
              <a:buClrTx/>
              <a:buSzTx/>
              <a:buFontTx/>
              <a:buNone/>
              <a:defRPr sz="1500"/>
            </a:lvl5pPr>
          </a:lstStyle>
          <a:p>
            <a:pPr/>
            <a:r>
              <a:t>Body Level One</a:t>
            </a:r>
          </a:p>
          <a:p>
            <a:pPr lvl="1"/>
            <a:r>
              <a:t>Body Level Two</a:t>
            </a:r>
          </a:p>
          <a:p>
            <a:pPr lvl="2"/>
            <a:r>
              <a:t>Body Level Three</a:t>
            </a:r>
          </a:p>
          <a:p>
            <a:pPr lvl="3"/>
            <a:r>
              <a:t>Body Level Four</a:t>
            </a:r>
          </a:p>
          <a:p>
            <a:pPr lvl="4"/>
            <a:r>
              <a:t>Body Level Five</a:t>
            </a:r>
          </a:p>
        </p:txBody>
      </p:sp>
      <p:sp>
        <p:nvSpPr>
          <p:cNvPr id="9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ERTICAL_TEXT">
    <p:spTree>
      <p:nvGrpSpPr>
        <p:cNvPr id="1" name=""/>
        <p:cNvGrpSpPr/>
        <p:nvPr/>
      </p:nvGrpSpPr>
      <p:grpSpPr>
        <a:xfrm>
          <a:off x="0" y="0"/>
          <a:ext cx="0" cy="0"/>
          <a:chOff x="0" y="0"/>
          <a:chExt cx="0" cy="0"/>
        </a:xfrm>
      </p:grpSpPr>
      <p:sp>
        <p:nvSpPr>
          <p:cNvPr id="105" name="Title Text"/>
          <p:cNvSpPr txBox="1"/>
          <p:nvPr>
            <p:ph type="title"/>
          </p:nvPr>
        </p:nvSpPr>
        <p:spPr>
          <a:prstGeom prst="rect">
            <a:avLst/>
          </a:prstGeom>
        </p:spPr>
        <p:txBody>
          <a:bodyPr/>
          <a:lstStyle/>
          <a:p>
            <a:pPr/>
            <a:r>
              <a:t>Title Text</a:t>
            </a:r>
          </a:p>
        </p:txBody>
      </p:sp>
      <p:sp>
        <p:nvSpPr>
          <p:cNvPr id="106" name="Body Level One…"/>
          <p:cNvSpPr txBox="1"/>
          <p:nvPr>
            <p:ph type="body" idx="1"/>
          </p:nvPr>
        </p:nvSpPr>
        <p:spPr>
          <a:xfrm rot="5400000">
            <a:off x="3920330" y="-1256506"/>
            <a:ext cx="4351339" cy="10515601"/>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ERTICAL_TITLE_AND_VERTICAL_TEXT">
    <p:spTree>
      <p:nvGrpSpPr>
        <p:cNvPr id="1" name=""/>
        <p:cNvGrpSpPr/>
        <p:nvPr/>
      </p:nvGrpSpPr>
      <p:grpSpPr>
        <a:xfrm>
          <a:off x="0" y="0"/>
          <a:ext cx="0" cy="0"/>
          <a:chOff x="0" y="0"/>
          <a:chExt cx="0" cy="0"/>
        </a:xfrm>
      </p:grpSpPr>
      <p:sp>
        <p:nvSpPr>
          <p:cNvPr id="114" name="Title Text"/>
          <p:cNvSpPr txBox="1"/>
          <p:nvPr>
            <p:ph type="title"/>
          </p:nvPr>
        </p:nvSpPr>
        <p:spPr>
          <a:xfrm rot="5400000">
            <a:off x="7133431" y="1956593"/>
            <a:ext cx="5811839" cy="2628901"/>
          </a:xfrm>
          <a:prstGeom prst="rect">
            <a:avLst/>
          </a:prstGeom>
        </p:spPr>
        <p:txBody>
          <a:bodyPr/>
          <a:lstStyle/>
          <a:p>
            <a:pPr/>
            <a:r>
              <a:t>Title Text</a:t>
            </a:r>
          </a:p>
        </p:txBody>
      </p:sp>
      <p:sp>
        <p:nvSpPr>
          <p:cNvPr id="115" name="Body Level One…"/>
          <p:cNvSpPr txBox="1"/>
          <p:nvPr>
            <p:ph type="body" idx="1"/>
          </p:nvPr>
        </p:nvSpPr>
        <p:spPr>
          <a:xfrm rot="5400000">
            <a:off x="1799431" y="-596107"/>
            <a:ext cx="5811838" cy="7734301"/>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BJECT">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Subtitle">
    <p:spTree>
      <p:nvGrpSpPr>
        <p:cNvPr id="1" name=""/>
        <p:cNvGrpSpPr/>
        <p:nvPr/>
      </p:nvGrpSpPr>
      <p:grpSpPr>
        <a:xfrm>
          <a:off x="0" y="0"/>
          <a:ext cx="0" cy="0"/>
          <a:chOff x="0" y="0"/>
          <a:chExt cx="0" cy="0"/>
        </a:xfrm>
      </p:grpSpPr>
      <p:sp>
        <p:nvSpPr>
          <p:cNvPr id="29" name="Body Level One…"/>
          <p:cNvSpPr txBox="1"/>
          <p:nvPr>
            <p:ph type="body" sz="quarter" idx="1"/>
          </p:nvPr>
        </p:nvSpPr>
        <p:spPr>
          <a:xfrm>
            <a:off x="457200" y="1195614"/>
            <a:ext cx="11274553" cy="246222"/>
          </a:xfrm>
          <a:prstGeom prst="rect">
            <a:avLst/>
          </a:prstGeom>
        </p:spPr>
        <p:txBody>
          <a:bodyPr lIns="0" tIns="0" rIns="0" bIns="0"/>
          <a:lstStyle>
            <a:lvl1pPr marL="228600" indent="0">
              <a:lnSpc>
                <a:spcPct val="100000"/>
              </a:lnSpc>
              <a:spcBef>
                <a:spcPts val="0"/>
              </a:spcBef>
              <a:buClrTx/>
              <a:buSzTx/>
              <a:buFontTx/>
              <a:buNone/>
              <a:defRPr b="1" sz="1600"/>
            </a:lvl1pPr>
            <a:lvl2pPr marL="800100" indent="-228600">
              <a:lnSpc>
                <a:spcPct val="100000"/>
              </a:lnSpc>
              <a:spcBef>
                <a:spcPts val="0"/>
              </a:spcBef>
              <a:buClrTx/>
              <a:buSzPts val="1600"/>
              <a:buFontTx/>
              <a:defRPr b="1" sz="1600"/>
            </a:lvl2pPr>
            <a:lvl3pPr marL="1303019" indent="-274319">
              <a:lnSpc>
                <a:spcPct val="100000"/>
              </a:lnSpc>
              <a:spcBef>
                <a:spcPts val="0"/>
              </a:spcBef>
              <a:buClrTx/>
              <a:buSzPts val="1600"/>
              <a:buFontTx/>
              <a:defRPr b="1" sz="1600"/>
            </a:lvl3pPr>
            <a:lvl4pPr marL="1790700" indent="-304800">
              <a:lnSpc>
                <a:spcPct val="100000"/>
              </a:lnSpc>
              <a:spcBef>
                <a:spcPts val="0"/>
              </a:spcBef>
              <a:buClrTx/>
              <a:buSzPts val="1600"/>
              <a:buFontTx/>
              <a:defRPr b="1" sz="1600"/>
            </a:lvl4pPr>
            <a:lvl5pPr marL="2247900" indent="-304800">
              <a:lnSpc>
                <a:spcPct val="100000"/>
              </a:lnSpc>
              <a:spcBef>
                <a:spcPts val="0"/>
              </a:spcBef>
              <a:buClrTx/>
              <a:buSzPts val="1600"/>
              <a:buFontTx/>
              <a:defRPr b="1" sz="1600"/>
            </a:lvl5pPr>
          </a:lstStyle>
          <a:p>
            <a:pPr/>
            <a:r>
              <a:t>Body Level One</a:t>
            </a:r>
          </a:p>
          <a:p>
            <a:pPr lvl="1"/>
            <a:r>
              <a:t>Body Level Two</a:t>
            </a:r>
          </a:p>
          <a:p>
            <a:pPr lvl="2"/>
            <a:r>
              <a:t>Body Level Three</a:t>
            </a:r>
          </a:p>
          <a:p>
            <a:pPr lvl="3"/>
            <a:r>
              <a:t>Body Level Four</a:t>
            </a:r>
          </a:p>
          <a:p>
            <a:pPr lvl="4"/>
            <a:r>
              <a:t>Body Level Five</a:t>
            </a:r>
          </a:p>
        </p:txBody>
      </p:sp>
      <p:sp>
        <p:nvSpPr>
          <p:cNvPr id="30" name="Title Text"/>
          <p:cNvSpPr txBox="1"/>
          <p:nvPr>
            <p:ph type="title"/>
          </p:nvPr>
        </p:nvSpPr>
        <p:spPr>
          <a:xfrm>
            <a:off x="457200" y="723900"/>
            <a:ext cx="11274553" cy="457200"/>
          </a:xfrm>
          <a:prstGeom prst="rect">
            <a:avLst/>
          </a:prstGeom>
        </p:spPr>
        <p:txBody>
          <a:bodyPr/>
          <a:lstStyle>
            <a:lvl1pPr>
              <a:defRPr b="1">
                <a:latin typeface="+mn-lt"/>
                <a:ea typeface="+mn-ea"/>
                <a:cs typeface="+mn-cs"/>
                <a:sym typeface="Arial"/>
              </a:defRPr>
            </a:lvl1pPr>
          </a:lstStyle>
          <a:p>
            <a:pPr/>
            <a:r>
              <a:t>Title Text</a:t>
            </a:r>
          </a:p>
        </p:txBody>
      </p:sp>
      <p:sp>
        <p:nvSpPr>
          <p:cNvPr id="31" name="Google Shape;30;p4"/>
          <p:cNvSpPr txBox="1"/>
          <p:nvPr>
            <p:ph type="body" sz="quarter" idx="21"/>
          </p:nvPr>
        </p:nvSpPr>
        <p:spPr>
          <a:xfrm>
            <a:off x="457200" y="382447"/>
            <a:ext cx="3611880" cy="225706"/>
          </a:xfrm>
          <a:prstGeom prst="rect">
            <a:avLst/>
          </a:prstGeom>
        </p:spPr>
        <p:txBody>
          <a:bodyPr lIns="0" tIns="0" rIns="0" bIns="0"/>
          <a:lstStyle/>
          <a:p>
            <a:pPr indent="-292100">
              <a:buSzPts val="1000"/>
              <a:defRPr sz="1000">
                <a:latin typeface="Calibri"/>
                <a:ea typeface="Calibri"/>
                <a:cs typeface="Calibri"/>
                <a:sym typeface="Calibri"/>
              </a:defRPr>
            </a:pPr>
          </a:p>
        </p:txBody>
      </p:sp>
      <p:sp>
        <p:nvSpPr>
          <p:cNvPr id="32" name="Slide Number"/>
          <p:cNvSpPr txBox="1"/>
          <p:nvPr>
            <p:ph type="sldNum" sz="quarter" idx="2"/>
          </p:nvPr>
        </p:nvSpPr>
        <p:spPr>
          <a:xfrm>
            <a:off x="5892800" y="6172200"/>
            <a:ext cx="2844800" cy="3683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spTree>
      <p:nvGrpSpPr>
        <p:cNvPr id="1" name=""/>
        <p:cNvGrpSpPr/>
        <p:nvPr/>
      </p:nvGrpSpPr>
      <p:grpSpPr>
        <a:xfrm>
          <a:off x="0" y="0"/>
          <a:ext cx="0" cy="0"/>
          <a:chOff x="0" y="0"/>
          <a:chExt cx="0" cy="0"/>
        </a:xfrm>
      </p:grpSpPr>
      <p:sp>
        <p:nvSpPr>
          <p:cNvPr id="39" name="Title Text"/>
          <p:cNvSpPr txBox="1"/>
          <p:nvPr>
            <p:ph type="title"/>
          </p:nvPr>
        </p:nvSpPr>
        <p:spPr>
          <a:xfrm>
            <a:off x="831850" y="1709738"/>
            <a:ext cx="10515600" cy="2852737"/>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831850" y="4589462"/>
            <a:ext cx="10515600" cy="1500188"/>
          </a:xfrm>
          <a:prstGeom prst="rect">
            <a:avLst/>
          </a:prstGeom>
        </p:spPr>
        <p:txBody>
          <a:bodyPr/>
          <a:lstStyle>
            <a:lvl1pPr marL="228600" indent="0">
              <a:buClrTx/>
              <a:buSzTx/>
              <a:buFontTx/>
              <a:buNone/>
              <a:defRPr sz="2400">
                <a:solidFill>
                  <a:srgbClr val="757575"/>
                </a:solidFill>
              </a:defRPr>
            </a:lvl1pPr>
            <a:lvl2pPr marL="228600" indent="457200">
              <a:buClrTx/>
              <a:buSzTx/>
              <a:buFontTx/>
              <a:buNone/>
              <a:defRPr sz="2400">
                <a:solidFill>
                  <a:srgbClr val="757575"/>
                </a:solidFill>
              </a:defRPr>
            </a:lvl2pPr>
            <a:lvl3pPr marL="228600" indent="914400">
              <a:buClrTx/>
              <a:buSzTx/>
              <a:buFontTx/>
              <a:buNone/>
              <a:defRPr sz="2400">
                <a:solidFill>
                  <a:srgbClr val="757575"/>
                </a:solidFill>
              </a:defRPr>
            </a:lvl3pPr>
            <a:lvl4pPr marL="228600" indent="1371600">
              <a:buClrTx/>
              <a:buSzTx/>
              <a:buFontTx/>
              <a:buNone/>
              <a:defRPr sz="2400">
                <a:solidFill>
                  <a:srgbClr val="757575"/>
                </a:solidFill>
              </a:defRPr>
            </a:lvl4pPr>
            <a:lvl5pPr marL="228600" indent="1828800">
              <a:buClrTx/>
              <a:buSzTx/>
              <a:buFontTx/>
              <a:buNone/>
              <a:defRPr sz="2400">
                <a:solidFill>
                  <a:srgbClr val="757575"/>
                </a:solidFill>
              </a:defRPr>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_OBJECTS">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Body Level One…"/>
          <p:cNvSpPr txBox="1"/>
          <p:nvPr>
            <p:ph type="body" sz="half" idx="1"/>
          </p:nvPr>
        </p:nvSpPr>
        <p:spPr>
          <a:xfrm>
            <a:off x="838200" y="1825625"/>
            <a:ext cx="5181600" cy="43513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0" name="Google Shape;40;p6"/>
          <p:cNvSpPr txBox="1"/>
          <p:nvPr>
            <p:ph type="body" sz="half" idx="21"/>
          </p:nvPr>
        </p:nvSpPr>
        <p:spPr>
          <a:xfrm>
            <a:off x="6172200" y="1825625"/>
            <a:ext cx="5181600" cy="4351338"/>
          </a:xfrm>
          <a:prstGeom prst="rect">
            <a:avLst/>
          </a:prstGeom>
        </p:spPr>
        <p:txBody>
          <a:bodyPr/>
          <a:lstStyle/>
          <a:p>
            <a:pPr/>
          </a:p>
        </p:txBody>
      </p:sp>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_OBJECTS_WITH_TEXT">
    <p:spTree>
      <p:nvGrpSpPr>
        <p:cNvPr id="1" name=""/>
        <p:cNvGrpSpPr/>
        <p:nvPr/>
      </p:nvGrpSpPr>
      <p:grpSpPr>
        <a:xfrm>
          <a:off x="0" y="0"/>
          <a:ext cx="0" cy="0"/>
          <a:chOff x="0" y="0"/>
          <a:chExt cx="0" cy="0"/>
        </a:xfrm>
      </p:grpSpPr>
      <p:sp>
        <p:nvSpPr>
          <p:cNvPr id="58" name="Title Text"/>
          <p:cNvSpPr txBox="1"/>
          <p:nvPr>
            <p:ph type="title"/>
          </p:nvPr>
        </p:nvSpPr>
        <p:spPr>
          <a:xfrm>
            <a:off x="839787" y="365125"/>
            <a:ext cx="10515601" cy="1325563"/>
          </a:xfrm>
          <a:prstGeom prst="rect">
            <a:avLst/>
          </a:prstGeom>
        </p:spPr>
        <p:txBody>
          <a:bodyPr/>
          <a:lstStyle/>
          <a:p>
            <a:pPr/>
            <a:r>
              <a:t>Title Text</a:t>
            </a:r>
          </a:p>
        </p:txBody>
      </p:sp>
      <p:sp>
        <p:nvSpPr>
          <p:cNvPr id="59" name="Body Level One…"/>
          <p:cNvSpPr txBox="1"/>
          <p:nvPr>
            <p:ph type="body" sz="quarter" idx="1"/>
          </p:nvPr>
        </p:nvSpPr>
        <p:spPr>
          <a:xfrm>
            <a:off x="839787" y="1681163"/>
            <a:ext cx="5157789" cy="823913"/>
          </a:xfrm>
          <a:prstGeom prst="rect">
            <a:avLst/>
          </a:prstGeom>
        </p:spPr>
        <p:txBody>
          <a:bodyPr anchor="b"/>
          <a:lstStyle>
            <a:lvl1pPr marL="228600" indent="0">
              <a:buClrTx/>
              <a:buSzTx/>
              <a:buFontTx/>
              <a:buNone/>
              <a:defRPr b="1" sz="2400"/>
            </a:lvl1pPr>
            <a:lvl2pPr marL="228600" indent="457200">
              <a:buClrTx/>
              <a:buSzTx/>
              <a:buFontTx/>
              <a:buNone/>
              <a:defRPr b="1" sz="2400"/>
            </a:lvl2pPr>
            <a:lvl3pPr marL="228600" indent="914400">
              <a:buClrTx/>
              <a:buSzTx/>
              <a:buFontTx/>
              <a:buNone/>
              <a:defRPr b="1" sz="2400"/>
            </a:lvl3pPr>
            <a:lvl4pPr marL="228600" indent="1371600">
              <a:buClrTx/>
              <a:buSzTx/>
              <a:buFontTx/>
              <a:buNone/>
              <a:defRPr b="1" sz="2400"/>
            </a:lvl4pPr>
            <a:lvl5pPr marL="228600" indent="1828800">
              <a:buClrTx/>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60" name="Google Shape;47;p7"/>
          <p:cNvSpPr txBox="1"/>
          <p:nvPr>
            <p:ph type="body" sz="half" idx="21"/>
          </p:nvPr>
        </p:nvSpPr>
        <p:spPr>
          <a:xfrm>
            <a:off x="839787" y="2505075"/>
            <a:ext cx="5157788" cy="3684588"/>
          </a:xfrm>
          <a:prstGeom prst="rect">
            <a:avLst/>
          </a:prstGeom>
        </p:spPr>
        <p:txBody>
          <a:bodyPr/>
          <a:lstStyle/>
          <a:p>
            <a:pPr/>
          </a:p>
        </p:txBody>
      </p:sp>
      <p:sp>
        <p:nvSpPr>
          <p:cNvPr id="61" name="Google Shape;48;p7"/>
          <p:cNvSpPr txBox="1"/>
          <p:nvPr>
            <p:ph type="body" sz="quarter" idx="22"/>
          </p:nvPr>
        </p:nvSpPr>
        <p:spPr>
          <a:xfrm>
            <a:off x="6172200" y="1681163"/>
            <a:ext cx="5183188" cy="823913"/>
          </a:xfrm>
          <a:prstGeom prst="rect">
            <a:avLst/>
          </a:prstGeom>
        </p:spPr>
        <p:txBody>
          <a:bodyPr anchor="b"/>
          <a:lstStyle/>
          <a:p>
            <a:pPr marL="228600" indent="0">
              <a:buClrTx/>
              <a:buSzTx/>
              <a:buFontTx/>
              <a:buNone/>
              <a:defRPr b="1" sz="2400"/>
            </a:pPr>
          </a:p>
        </p:txBody>
      </p:sp>
      <p:sp>
        <p:nvSpPr>
          <p:cNvPr id="62" name="Google Shape;49;p7"/>
          <p:cNvSpPr txBox="1"/>
          <p:nvPr>
            <p:ph type="body" sz="half" idx="23"/>
          </p:nvPr>
        </p:nvSpPr>
        <p:spPr>
          <a:xfrm>
            <a:off x="6172200" y="2505075"/>
            <a:ext cx="5183188" cy="3684588"/>
          </a:xfrm>
          <a:prstGeom prst="rect">
            <a:avLst/>
          </a:prstGeom>
        </p:spPr>
        <p:txBody>
          <a:bodyPr/>
          <a:lstStyle/>
          <a:p>
            <a:pP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70" name="Title Text"/>
          <p:cNvSpPr txBox="1"/>
          <p:nvPr>
            <p:ph type="title"/>
          </p:nvPr>
        </p:nvSpPr>
        <p:spPr>
          <a:prstGeom prst="rect">
            <a:avLst/>
          </a:prstGeom>
        </p:spPr>
        <p:txBody>
          <a:bodyPr/>
          <a:lstStyle/>
          <a:p>
            <a:pPr/>
            <a:r>
              <a:t>Title Text</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BJECT_WITH_CAPTION_TEXT">
    <p:spTree>
      <p:nvGrpSpPr>
        <p:cNvPr id="1" name=""/>
        <p:cNvGrpSpPr/>
        <p:nvPr/>
      </p:nvGrpSpPr>
      <p:grpSpPr>
        <a:xfrm>
          <a:off x="0" y="0"/>
          <a:ext cx="0" cy="0"/>
          <a:chOff x="0" y="0"/>
          <a:chExt cx="0" cy="0"/>
        </a:xfrm>
      </p:grpSpPr>
      <p:sp>
        <p:nvSpPr>
          <p:cNvPr id="85"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86" name="Body Level One…"/>
          <p:cNvSpPr txBox="1"/>
          <p:nvPr>
            <p:ph type="body" sz="half" idx="1"/>
          </p:nvPr>
        </p:nvSpPr>
        <p:spPr>
          <a:xfrm>
            <a:off x="5183187" y="987425"/>
            <a:ext cx="6172201" cy="4873625"/>
          </a:xfrm>
          <a:prstGeom prst="rect">
            <a:avLst/>
          </a:prstGeom>
        </p:spPr>
        <p:txBody>
          <a:bodyPr/>
          <a:lstStyle>
            <a:lvl1pPr indent="-431800">
              <a:buSzPts val="3200"/>
              <a:defRPr sz="3200"/>
            </a:lvl1pPr>
            <a:lvl2pPr marL="972457" indent="-464457">
              <a:buSzPts val="3200"/>
              <a:defRPr sz="3200"/>
            </a:lvl2pPr>
            <a:lvl3pPr marL="1498600" indent="-508000">
              <a:buSzPts val="3200"/>
              <a:defRPr sz="3200"/>
            </a:lvl3pPr>
            <a:lvl4pPr marL="2042160" indent="-568960">
              <a:buSzPts val="3200"/>
              <a:defRPr sz="3200"/>
            </a:lvl4pPr>
            <a:lvl5pPr marL="2499360" indent="-568960">
              <a:buSzPts val="3200"/>
              <a:defRPr sz="3200"/>
            </a:lvl5pPr>
          </a:lstStyle>
          <a:p>
            <a:pPr/>
            <a:r>
              <a:t>Body Level One</a:t>
            </a:r>
          </a:p>
          <a:p>
            <a:pPr lvl="1"/>
            <a:r>
              <a:t>Body Level Two</a:t>
            </a:r>
          </a:p>
          <a:p>
            <a:pPr lvl="2"/>
            <a:r>
              <a:t>Body Level Three</a:t>
            </a:r>
          </a:p>
          <a:p>
            <a:pPr lvl="3"/>
            <a:r>
              <a:t>Body Level Four</a:t>
            </a:r>
          </a:p>
          <a:p>
            <a:pPr lvl="4"/>
            <a:r>
              <a:t>Body Level Five</a:t>
            </a:r>
          </a:p>
        </p:txBody>
      </p:sp>
      <p:sp>
        <p:nvSpPr>
          <p:cNvPr id="87" name="Google Shape;65;p10"/>
          <p:cNvSpPr txBox="1"/>
          <p:nvPr>
            <p:ph type="body" sz="quarter" idx="21"/>
          </p:nvPr>
        </p:nvSpPr>
        <p:spPr>
          <a:xfrm>
            <a:off x="839787" y="2057400"/>
            <a:ext cx="3932238" cy="3811588"/>
          </a:xfrm>
          <a:prstGeom prst="rect">
            <a:avLst/>
          </a:prstGeom>
        </p:spPr>
        <p:txBody>
          <a:bodyPr/>
          <a:lstStyle/>
          <a:p>
            <a:pPr marL="228600" indent="0">
              <a:buClrTx/>
              <a:buSzTx/>
              <a:buFontTx/>
              <a:buNone/>
              <a:defRPr sz="1600"/>
            </a:pP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normAutofit fontScale="100000" lnSpcReduction="0"/>
          </a:bodyPr>
          <a:lstStyle/>
          <a:p>
            <a:pPr/>
            <a:r>
              <a:t>Title Text</a:t>
            </a:r>
          </a:p>
        </p:txBody>
      </p:sp>
      <p:sp>
        <p:nvSpPr>
          <p:cNvPr id="3" name="Body Level One…"/>
          <p:cNvSpPr txBox="1"/>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080184" y="6406805"/>
            <a:ext cx="273616" cy="264215"/>
          </a:xfrm>
          <a:prstGeom prst="rect">
            <a:avLst/>
          </a:prstGeom>
          <a:ln w="12700">
            <a:miter lim="400000"/>
          </a:ln>
        </p:spPr>
        <p:txBody>
          <a:bodyPr wrap="none" lIns="45699" tIns="45699" rIns="45699" bIns="45699" anchor="ctr">
            <a:spAutoFit/>
          </a:bodyPr>
          <a:lstStyle>
            <a:lvl1pPr algn="r">
              <a:defRPr sz="1200">
                <a:solidFill>
                  <a:srgbClr val="757575"/>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Play"/>
          <a:ea typeface="Play"/>
          <a:cs typeface="Play"/>
          <a:sym typeface="Play"/>
        </a:defRPr>
      </a:lvl1pPr>
      <a:lvl2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Play"/>
          <a:ea typeface="Play"/>
          <a:cs typeface="Play"/>
          <a:sym typeface="Play"/>
        </a:defRPr>
      </a:lvl2pPr>
      <a:lvl3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Play"/>
          <a:ea typeface="Play"/>
          <a:cs typeface="Play"/>
          <a:sym typeface="Play"/>
        </a:defRPr>
      </a:lvl3pPr>
      <a:lvl4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Play"/>
          <a:ea typeface="Play"/>
          <a:cs typeface="Play"/>
          <a:sym typeface="Play"/>
        </a:defRPr>
      </a:lvl4pPr>
      <a:lvl5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Play"/>
          <a:ea typeface="Play"/>
          <a:cs typeface="Play"/>
          <a:sym typeface="Play"/>
        </a:defRPr>
      </a:lvl5pPr>
      <a:lvl6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Play"/>
          <a:ea typeface="Play"/>
          <a:cs typeface="Play"/>
          <a:sym typeface="Play"/>
        </a:defRPr>
      </a:lvl6pPr>
      <a:lvl7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Play"/>
          <a:ea typeface="Play"/>
          <a:cs typeface="Play"/>
          <a:sym typeface="Play"/>
        </a:defRPr>
      </a:lvl7pPr>
      <a:lvl8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Play"/>
          <a:ea typeface="Play"/>
          <a:cs typeface="Play"/>
          <a:sym typeface="Play"/>
        </a:defRPr>
      </a:lvl8pPr>
      <a:lvl9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Play"/>
          <a:ea typeface="Play"/>
          <a:cs typeface="Play"/>
          <a:sym typeface="Play"/>
        </a:defRPr>
      </a:lvl9pPr>
    </p:titleStyle>
    <p:bodyStyle>
      <a:lvl1pPr marL="457200" marR="0" indent="-342900" algn="l" defTabSz="914400" rtl="0" latinLnBrk="0">
        <a:lnSpc>
          <a:spcPct val="90000"/>
        </a:lnSpc>
        <a:spcBef>
          <a:spcPts val="1000"/>
        </a:spcBef>
        <a:spcAft>
          <a:spcPts val="0"/>
        </a:spcAft>
        <a:buClr>
          <a:srgbClr val="000000"/>
        </a:buClr>
        <a:buSzPts val="2800"/>
        <a:buFont typeface="Arial"/>
        <a:buChar char="•"/>
        <a:tabLst/>
        <a:defRPr b="0" baseline="0" cap="none" i="0" spc="0" strike="noStrike" sz="2800" u="none">
          <a:solidFill>
            <a:srgbClr val="000000"/>
          </a:solidFill>
          <a:uFillTx/>
          <a:latin typeface="+mn-lt"/>
          <a:ea typeface="+mn-ea"/>
          <a:cs typeface="+mn-cs"/>
          <a:sym typeface="Arial"/>
        </a:defRPr>
      </a:lvl1pPr>
      <a:lvl2pPr marL="971550" marR="0" indent="-400050" algn="l" defTabSz="914400" rtl="0" latinLnBrk="0">
        <a:lnSpc>
          <a:spcPct val="90000"/>
        </a:lnSpc>
        <a:spcBef>
          <a:spcPts val="1000"/>
        </a:spcBef>
        <a:spcAft>
          <a:spcPts val="0"/>
        </a:spcAft>
        <a:buClr>
          <a:srgbClr val="000000"/>
        </a:buClr>
        <a:buSzPts val="2800"/>
        <a:buFont typeface="Arial"/>
        <a:buChar char="•"/>
        <a:tabLst/>
        <a:defRPr b="0" baseline="0" cap="none" i="0" spc="0" strike="noStrike" sz="2800" u="none">
          <a:solidFill>
            <a:srgbClr val="000000"/>
          </a:solidFill>
          <a:uFillTx/>
          <a:latin typeface="+mn-lt"/>
          <a:ea typeface="+mn-ea"/>
          <a:cs typeface="+mn-cs"/>
          <a:sym typeface="Arial"/>
        </a:defRPr>
      </a:lvl2pPr>
      <a:lvl3pPr marL="1508760" marR="0" indent="-480060" algn="l" defTabSz="914400" rtl="0" latinLnBrk="0">
        <a:lnSpc>
          <a:spcPct val="90000"/>
        </a:lnSpc>
        <a:spcBef>
          <a:spcPts val="1000"/>
        </a:spcBef>
        <a:spcAft>
          <a:spcPts val="0"/>
        </a:spcAft>
        <a:buClr>
          <a:srgbClr val="000000"/>
        </a:buClr>
        <a:buSzPts val="2800"/>
        <a:buFont typeface="Arial"/>
        <a:buChar char="•"/>
        <a:tabLst/>
        <a:defRPr b="0" baseline="0" cap="none" i="0" spc="0" strike="noStrike" sz="2800" u="none">
          <a:solidFill>
            <a:srgbClr val="000000"/>
          </a:solidFill>
          <a:uFillTx/>
          <a:latin typeface="+mn-lt"/>
          <a:ea typeface="+mn-ea"/>
          <a:cs typeface="+mn-cs"/>
          <a:sym typeface="Arial"/>
        </a:defRPr>
      </a:lvl3pPr>
      <a:lvl4pPr marL="2019300" marR="0" indent="-533400" algn="l" defTabSz="914400" rtl="0" latinLnBrk="0">
        <a:lnSpc>
          <a:spcPct val="90000"/>
        </a:lnSpc>
        <a:spcBef>
          <a:spcPts val="1000"/>
        </a:spcBef>
        <a:spcAft>
          <a:spcPts val="0"/>
        </a:spcAft>
        <a:buClr>
          <a:srgbClr val="000000"/>
        </a:buClr>
        <a:buSzPts val="2800"/>
        <a:buFont typeface="Arial"/>
        <a:buChar char="•"/>
        <a:tabLst/>
        <a:defRPr b="0" baseline="0" cap="none" i="0" spc="0" strike="noStrike" sz="2800" u="none">
          <a:solidFill>
            <a:srgbClr val="000000"/>
          </a:solidFill>
          <a:uFillTx/>
          <a:latin typeface="+mn-lt"/>
          <a:ea typeface="+mn-ea"/>
          <a:cs typeface="+mn-cs"/>
          <a:sym typeface="Arial"/>
        </a:defRPr>
      </a:lvl4pPr>
      <a:lvl5pPr marL="2476500" marR="0" indent="-533400" algn="l" defTabSz="914400" rtl="0" latinLnBrk="0">
        <a:lnSpc>
          <a:spcPct val="90000"/>
        </a:lnSpc>
        <a:spcBef>
          <a:spcPts val="1000"/>
        </a:spcBef>
        <a:spcAft>
          <a:spcPts val="0"/>
        </a:spcAft>
        <a:buClr>
          <a:srgbClr val="000000"/>
        </a:buClr>
        <a:buSzPts val="2800"/>
        <a:buFont typeface="Arial"/>
        <a:buChar char="•"/>
        <a:tabLst/>
        <a:defRPr b="0" baseline="0" cap="none" i="0" spc="0" strike="noStrike" sz="2800" u="none">
          <a:solidFill>
            <a:srgbClr val="000000"/>
          </a:solidFill>
          <a:uFillTx/>
          <a:latin typeface="+mn-lt"/>
          <a:ea typeface="+mn-ea"/>
          <a:cs typeface="+mn-cs"/>
          <a:sym typeface="Arial"/>
        </a:defRPr>
      </a:lvl5pPr>
      <a:lvl6pPr marL="2933700" marR="0" indent="-533400" algn="l" defTabSz="914400" rtl="0" latinLnBrk="0">
        <a:lnSpc>
          <a:spcPct val="90000"/>
        </a:lnSpc>
        <a:spcBef>
          <a:spcPts val="1000"/>
        </a:spcBef>
        <a:spcAft>
          <a:spcPts val="0"/>
        </a:spcAft>
        <a:buClr>
          <a:srgbClr val="000000"/>
        </a:buClr>
        <a:buSzPts val="2800"/>
        <a:buFont typeface="Arial"/>
        <a:buChar char="•"/>
        <a:tabLst/>
        <a:defRPr b="0" baseline="0" cap="none" i="0" spc="0" strike="noStrike" sz="2800" u="none">
          <a:solidFill>
            <a:srgbClr val="000000"/>
          </a:solidFill>
          <a:uFillTx/>
          <a:latin typeface="+mn-lt"/>
          <a:ea typeface="+mn-ea"/>
          <a:cs typeface="+mn-cs"/>
          <a:sym typeface="Arial"/>
        </a:defRPr>
      </a:lvl6pPr>
      <a:lvl7pPr marL="3390900" marR="0" indent="-533400" algn="l" defTabSz="914400" rtl="0" latinLnBrk="0">
        <a:lnSpc>
          <a:spcPct val="90000"/>
        </a:lnSpc>
        <a:spcBef>
          <a:spcPts val="1000"/>
        </a:spcBef>
        <a:spcAft>
          <a:spcPts val="0"/>
        </a:spcAft>
        <a:buClr>
          <a:srgbClr val="000000"/>
        </a:buClr>
        <a:buSzPts val="2800"/>
        <a:buFont typeface="Arial"/>
        <a:buChar char="•"/>
        <a:tabLst/>
        <a:defRPr b="0" baseline="0" cap="none" i="0" spc="0" strike="noStrike" sz="2800" u="none">
          <a:solidFill>
            <a:srgbClr val="000000"/>
          </a:solidFill>
          <a:uFillTx/>
          <a:latin typeface="+mn-lt"/>
          <a:ea typeface="+mn-ea"/>
          <a:cs typeface="+mn-cs"/>
          <a:sym typeface="Arial"/>
        </a:defRPr>
      </a:lvl7pPr>
      <a:lvl8pPr marL="3848100" marR="0" indent="-533400" algn="l" defTabSz="914400" rtl="0" latinLnBrk="0">
        <a:lnSpc>
          <a:spcPct val="90000"/>
        </a:lnSpc>
        <a:spcBef>
          <a:spcPts val="1000"/>
        </a:spcBef>
        <a:spcAft>
          <a:spcPts val="0"/>
        </a:spcAft>
        <a:buClr>
          <a:srgbClr val="000000"/>
        </a:buClr>
        <a:buSzPts val="2800"/>
        <a:buFont typeface="Arial"/>
        <a:buChar char="•"/>
        <a:tabLst/>
        <a:defRPr b="0" baseline="0" cap="none" i="0" spc="0" strike="noStrike" sz="2800" u="none">
          <a:solidFill>
            <a:srgbClr val="000000"/>
          </a:solidFill>
          <a:uFillTx/>
          <a:latin typeface="+mn-lt"/>
          <a:ea typeface="+mn-ea"/>
          <a:cs typeface="+mn-cs"/>
          <a:sym typeface="Arial"/>
        </a:defRPr>
      </a:lvl8pPr>
      <a:lvl9pPr marL="4305300" marR="0" indent="-533400" algn="l" defTabSz="914400" rtl="0" latinLnBrk="0">
        <a:lnSpc>
          <a:spcPct val="90000"/>
        </a:lnSpc>
        <a:spcBef>
          <a:spcPts val="1000"/>
        </a:spcBef>
        <a:spcAft>
          <a:spcPts val="0"/>
        </a:spcAft>
        <a:buClr>
          <a:srgbClr val="000000"/>
        </a:buClr>
        <a:buSzPts val="2800"/>
        <a:buFont typeface="Arial"/>
        <a:buChar char="•"/>
        <a:tabLst/>
        <a:defRPr b="0" baseline="0" cap="none" i="0" spc="0" strike="noStrike" sz="2800" u="none">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Google Shape;92;p14"/>
          <p:cNvSpPr txBox="1"/>
          <p:nvPr>
            <p:ph type="ctrTitle"/>
          </p:nvPr>
        </p:nvSpPr>
        <p:spPr>
          <a:prstGeom prst="rect">
            <a:avLst/>
          </a:prstGeom>
        </p:spPr>
        <p:txBody>
          <a:bodyPr/>
          <a:lstStyle/>
          <a:p>
            <a:pPr/>
            <a:r>
              <a:t>Molecular Dynamics Setup</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Google Shape;117;p18"/>
          <p:cNvSpPr txBox="1"/>
          <p:nvPr>
            <p:ph type="title"/>
          </p:nvPr>
        </p:nvSpPr>
        <p:spPr>
          <a:xfrm>
            <a:off x="212035" y="301557"/>
            <a:ext cx="12351026" cy="623538"/>
          </a:xfrm>
          <a:prstGeom prst="rect">
            <a:avLst/>
          </a:prstGeom>
        </p:spPr>
        <p:txBody>
          <a:bodyPr/>
          <a:lstStyle>
            <a:lvl1pPr>
              <a:defRPr b="1" sz="2400"/>
            </a:lvl1pPr>
          </a:lstStyle>
          <a:p>
            <a:pPr/>
            <a:r>
              <a:t>MD in energetic terms</a:t>
            </a:r>
          </a:p>
        </p:txBody>
      </p:sp>
      <p:sp>
        <p:nvSpPr>
          <p:cNvPr id="162" name="Google Shape;118;p18"/>
          <p:cNvSpPr txBox="1"/>
          <p:nvPr/>
        </p:nvSpPr>
        <p:spPr>
          <a:xfrm>
            <a:off x="257760" y="1157094"/>
            <a:ext cx="10755226" cy="3017623"/>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defRPr sz="1800"/>
            </a:pPr>
            <a:r>
              <a:t>Total energy (potential + kinetic) should be conserved:</a:t>
            </a:r>
          </a:p>
          <a:p>
            <a:pPr/>
            <a:endParaRPr sz="1800"/>
          </a:p>
          <a:p>
            <a:pPr marL="285750" indent="-285750">
              <a:buClr>
                <a:srgbClr val="000000"/>
              </a:buClr>
              <a:buSzPts val="1800"/>
              <a:buFont typeface="Arial"/>
              <a:buChar char="•"/>
              <a:defRPr sz="1800"/>
            </a:pPr>
            <a:r>
              <a:t>In atomic arrangements with lower potential energy, atoms move faster</a:t>
            </a:r>
          </a:p>
          <a:p>
            <a:pPr marL="171450" indent="-57150"/>
            <a:endParaRPr sz="1800"/>
          </a:p>
          <a:p>
            <a:pPr marL="285750" indent="-285750">
              <a:buClr>
                <a:srgbClr val="000000"/>
              </a:buClr>
              <a:buSzPts val="1800"/>
              <a:buFont typeface="Arial"/>
              <a:buChar char="•"/>
              <a:defRPr sz="1800"/>
            </a:pPr>
            <a:r>
              <a:t>In practice, total energy tends to grow slowly with time due to numerical errors (rounding errors)</a:t>
            </a:r>
          </a:p>
          <a:p>
            <a:pPr marL="171450" indent="-57150"/>
            <a:endParaRPr sz="1800"/>
          </a:p>
          <a:p>
            <a:pPr marL="285750" indent="-285750">
              <a:buClr>
                <a:srgbClr val="000000"/>
              </a:buClr>
              <a:buSzPts val="1800"/>
              <a:buFont typeface="Arial"/>
              <a:buChar char="•"/>
              <a:defRPr sz="1800"/>
            </a:pPr>
            <a:r>
              <a:t>In many simulations, one adds a mechanism to keep the temperature roughly constant (a “thermostat”)</a:t>
            </a:r>
          </a:p>
          <a:p>
            <a:pPr marL="171450" indent="-57150"/>
            <a:endParaRPr sz="1800"/>
          </a:p>
          <a:p>
            <a:pPr marL="285750" indent="-285750">
              <a:buClr>
                <a:srgbClr val="000000"/>
              </a:buClr>
              <a:buSzPts val="1800"/>
              <a:buFont typeface="Arial"/>
              <a:buChar char="•"/>
              <a:defRPr sz="1800"/>
            </a:pPr>
            <a:r>
              <a:t>Thermostat will dampen the increase in energy over time. The surrounding atoms will absorb energy from the system if the system increases in energy </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Google Shape;111;p17"/>
          <p:cNvSpPr txBox="1"/>
          <p:nvPr>
            <p:ph type="title"/>
          </p:nvPr>
        </p:nvSpPr>
        <p:spPr>
          <a:xfrm>
            <a:off x="212035" y="301557"/>
            <a:ext cx="12351026" cy="623538"/>
          </a:xfrm>
          <a:prstGeom prst="rect">
            <a:avLst/>
          </a:prstGeom>
        </p:spPr>
        <p:txBody>
          <a:bodyPr/>
          <a:lstStyle>
            <a:lvl1pPr>
              <a:defRPr b="1" sz="2400"/>
            </a:lvl1pPr>
          </a:lstStyle>
          <a:p>
            <a:pPr/>
            <a:r>
              <a:t>Mechanics of MD</a:t>
            </a:r>
          </a:p>
        </p:txBody>
      </p:sp>
      <p:sp>
        <p:nvSpPr>
          <p:cNvPr id="165" name="Google Shape;112;p17"/>
          <p:cNvSpPr txBox="1"/>
          <p:nvPr/>
        </p:nvSpPr>
        <p:spPr>
          <a:xfrm>
            <a:off x="403076" y="1443840"/>
            <a:ext cx="11385847" cy="3551023"/>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marL="285750" indent="-285750">
              <a:buClr>
                <a:srgbClr val="000000"/>
              </a:buClr>
              <a:buSzPts val="1800"/>
              <a:buFont typeface="Arial"/>
              <a:buChar char="•"/>
              <a:defRPr sz="1800"/>
            </a:pPr>
            <a:r>
              <a:t>Each atom (Ai) is considered as particle with mass (Mi) and charge (Qi)</a:t>
            </a:r>
          </a:p>
          <a:p>
            <a:pPr marL="171450" indent="-57150"/>
            <a:endParaRPr sz="1800"/>
          </a:p>
          <a:p>
            <a:pPr marL="285750" indent="-285750">
              <a:buClr>
                <a:srgbClr val="000000"/>
              </a:buClr>
              <a:buSzPts val="1800"/>
              <a:buFont typeface="Arial"/>
              <a:buChar char="•"/>
              <a:defRPr sz="1800"/>
            </a:pPr>
            <a:r>
              <a:t>From </a:t>
            </a:r>
            <a:r>
              <a:rPr b="1"/>
              <a:t>Newton’s Second law of motion</a:t>
            </a:r>
            <a:r>
              <a:t>* Fi= Mi*a, acceleration of the atom at time t can be calculated</a:t>
            </a:r>
          </a:p>
          <a:p>
            <a:pPr marL="171450" indent="-57150"/>
            <a:endParaRPr sz="1800"/>
          </a:p>
          <a:p>
            <a:pPr marL="285750" indent="-285750">
              <a:buClr>
                <a:srgbClr val="000000"/>
              </a:buClr>
              <a:buSzPts val="1800"/>
              <a:buFont typeface="Arial"/>
              <a:buChar char="•"/>
              <a:defRPr sz="1800"/>
            </a:pPr>
            <a:r>
              <a:t>Velocity (v) can be calculated from acceleration (acceleration is the derivative of velocity)</a:t>
            </a:r>
          </a:p>
          <a:p>
            <a:pPr/>
            <a:endParaRPr sz="1800"/>
          </a:p>
          <a:p>
            <a:pPr marL="285750" indent="-285750">
              <a:buClr>
                <a:srgbClr val="000000"/>
              </a:buClr>
              <a:buSzPts val="1800"/>
              <a:buFont typeface="Arial"/>
              <a:buChar char="•"/>
              <a:defRPr sz="1800"/>
            </a:pPr>
            <a:r>
              <a:t>Position can be calculated from velocity (v) (velocity is the derivative of position)</a:t>
            </a:r>
          </a:p>
          <a:p>
            <a:pPr marL="171450" indent="-57150"/>
            <a:endParaRPr sz="1800"/>
          </a:p>
          <a:p>
            <a:pPr marL="285750" indent="-285750">
              <a:buClr>
                <a:srgbClr val="000000"/>
              </a:buClr>
              <a:buSzPts val="1800"/>
              <a:buFont typeface="Arial"/>
              <a:buChar char="•"/>
              <a:defRPr sz="1800"/>
            </a:pPr>
            <a:r>
              <a:t>Therefore, the position of atom at time (t), where Δt can be calculated</a:t>
            </a:r>
          </a:p>
          <a:p>
            <a:pPr marL="171450" indent="-57150"/>
            <a:endParaRPr sz="1800"/>
          </a:p>
          <a:p>
            <a:pPr marL="171450" indent="-57150"/>
            <a:endParaRPr sz="1800"/>
          </a:p>
          <a:p>
            <a:pPr marL="285750" indent="-285750">
              <a:buClr>
                <a:srgbClr val="000000"/>
              </a:buClr>
              <a:buSzPts val="1800"/>
              <a:buFont typeface="Arial"/>
              <a:buChar char="•"/>
              <a:defRPr sz="1800"/>
            </a:pPr>
            <a:r>
              <a:t>* Newton’s Second law of motion - second law states that the acceleration of an object is dependent upon two variables - the net force acting upon the object and the mass of the object.</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Google Shape;157;p24"/>
          <p:cNvSpPr txBox="1"/>
          <p:nvPr>
            <p:ph type="title"/>
          </p:nvPr>
        </p:nvSpPr>
        <p:spPr>
          <a:xfrm>
            <a:off x="212035" y="301557"/>
            <a:ext cx="12351026" cy="623538"/>
          </a:xfrm>
          <a:prstGeom prst="rect">
            <a:avLst/>
          </a:prstGeom>
        </p:spPr>
        <p:txBody>
          <a:bodyPr/>
          <a:lstStyle>
            <a:lvl1pPr>
              <a:defRPr b="1" sz="2400"/>
            </a:lvl1pPr>
          </a:lstStyle>
          <a:p>
            <a:pPr/>
            <a:r>
              <a:t>Initiation and Basics of MD process</a:t>
            </a:r>
          </a:p>
        </p:txBody>
      </p:sp>
      <p:pic>
        <p:nvPicPr>
          <p:cNvPr id="168" name="Google Shape;158;p24" descr="Google Shape;158;p24"/>
          <p:cNvPicPr>
            <a:picLocks noChangeAspect="1"/>
          </p:cNvPicPr>
          <p:nvPr/>
        </p:nvPicPr>
        <p:blipFill>
          <a:blip r:embed="rId2">
            <a:extLst/>
          </a:blip>
          <a:stretch>
            <a:fillRect/>
          </a:stretch>
        </p:blipFill>
        <p:spPr>
          <a:xfrm>
            <a:off x="428539" y="925094"/>
            <a:ext cx="11334920" cy="5080291"/>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Google Shape;117;p18"/>
          <p:cNvSpPr txBox="1"/>
          <p:nvPr>
            <p:ph type="title"/>
          </p:nvPr>
        </p:nvSpPr>
        <p:spPr>
          <a:xfrm>
            <a:off x="212035" y="301557"/>
            <a:ext cx="12351026" cy="623538"/>
          </a:xfrm>
          <a:prstGeom prst="rect">
            <a:avLst/>
          </a:prstGeom>
        </p:spPr>
        <p:txBody>
          <a:bodyPr/>
          <a:lstStyle>
            <a:lvl1pPr>
              <a:defRPr b="1" sz="2400"/>
            </a:lvl1pPr>
          </a:lstStyle>
          <a:p>
            <a:pPr/>
            <a:r>
              <a:t>Integrators in Molecular Dynamics (MD)</a:t>
            </a:r>
          </a:p>
        </p:txBody>
      </p:sp>
      <p:sp>
        <p:nvSpPr>
          <p:cNvPr id="171" name="Purpose of Integrators: Numerically solve Newton's equations of motion to update particle positions and velocities over time:…"/>
          <p:cNvSpPr txBox="1"/>
          <p:nvPr/>
        </p:nvSpPr>
        <p:spPr>
          <a:xfrm>
            <a:off x="495400" y="1678360"/>
            <a:ext cx="11559559" cy="320479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defRPr sz="2000"/>
            </a:pPr>
            <a:r>
              <a:t>Purpose of Integrators: Numerically solve Newton's equations of motion to update particle positions and velocities over time:</a:t>
            </a:r>
          </a:p>
          <a:p>
            <a:pPr>
              <a:defRPr sz="2000"/>
            </a:pPr>
          </a:p>
          <a:p>
            <a:pPr>
              <a:defRPr sz="2000"/>
            </a:pPr>
            <a:r>
              <a:t>LangevinMiddleIntegrator in OpenMM it’s a thermostatted integrator.</a:t>
            </a:r>
            <a:r>
              <a:rPr b="1"/>
              <a:t> It’s key properties:</a:t>
            </a:r>
            <a:endParaRPr b="1"/>
          </a:p>
          <a:p>
            <a:pPr marL="200526" indent="-200526">
              <a:buSzPct val="100000"/>
              <a:buChar char="-"/>
              <a:defRPr sz="2000"/>
            </a:pPr>
            <a:r>
              <a:t>Accurate position and velocity updates</a:t>
            </a:r>
          </a:p>
          <a:p>
            <a:pPr marL="200526" indent="-200526">
              <a:buSzPct val="100000"/>
              <a:buChar char="-"/>
              <a:defRPr sz="2000"/>
            </a:pPr>
            <a:r>
              <a:t>Thermostat via Langevin dynamics (simulating ‘friction’ and Random thermal kicks)</a:t>
            </a:r>
          </a:p>
          <a:p>
            <a:pPr marL="200526" indent="-200526">
              <a:buSzPct val="100000"/>
              <a:buChar char="-"/>
              <a:defRPr sz="2000"/>
            </a:pPr>
            <a:r>
              <a:t>Splits force &amp; stochastic updates symmetrically (middle scheme) </a:t>
            </a:r>
          </a:p>
          <a:p>
            <a:pPr marL="200526" indent="-200526">
              <a:buSzPct val="100000"/>
              <a:buChar char="-"/>
              <a:defRPr sz="2000"/>
            </a:pPr>
          </a:p>
          <a:p>
            <a:pPr>
              <a:defRPr b="1" sz="2000"/>
            </a:pPr>
            <a:r>
              <a:t>LangevinMiddleIntegrator Benefits: </a:t>
            </a:r>
          </a:p>
          <a:p>
            <a:pPr marL="200526" indent="-200526">
              <a:buSzPct val="100000"/>
              <a:buChar char="-"/>
              <a:defRPr sz="2000"/>
            </a:pPr>
            <a:r>
              <a:t>Better energy conservation </a:t>
            </a:r>
          </a:p>
          <a:p>
            <a:pPr marL="200526" indent="-200526">
              <a:buSzPct val="100000"/>
              <a:buChar char="-"/>
              <a:defRPr sz="2000"/>
            </a:pPr>
            <a:r>
              <a:t>Improved stability at larger time steps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Google Shape;151;p23"/>
          <p:cNvSpPr txBox="1"/>
          <p:nvPr>
            <p:ph type="title"/>
          </p:nvPr>
        </p:nvSpPr>
        <p:spPr>
          <a:xfrm>
            <a:off x="212035" y="301557"/>
            <a:ext cx="12351026" cy="623538"/>
          </a:xfrm>
          <a:prstGeom prst="rect">
            <a:avLst/>
          </a:prstGeom>
        </p:spPr>
        <p:txBody>
          <a:bodyPr/>
          <a:lstStyle>
            <a:lvl1pPr>
              <a:defRPr b="1" sz="2400"/>
            </a:lvl1pPr>
          </a:lstStyle>
          <a:p>
            <a:pPr/>
            <a:r>
              <a:t>Steps in MD</a:t>
            </a:r>
          </a:p>
        </p:txBody>
      </p:sp>
      <p:pic>
        <p:nvPicPr>
          <p:cNvPr id="174" name="Google Shape;152;p23" descr="Google Shape;152;p23"/>
          <p:cNvPicPr>
            <a:picLocks noChangeAspect="1"/>
          </p:cNvPicPr>
          <p:nvPr/>
        </p:nvPicPr>
        <p:blipFill>
          <a:blip r:embed="rId2">
            <a:extLst/>
          </a:blip>
          <a:stretch>
            <a:fillRect/>
          </a:stretch>
        </p:blipFill>
        <p:spPr>
          <a:xfrm>
            <a:off x="331573" y="1107207"/>
            <a:ext cx="11226447" cy="4643586"/>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Google Shape;185;p28"/>
          <p:cNvSpPr txBox="1"/>
          <p:nvPr>
            <p:ph type="title"/>
          </p:nvPr>
        </p:nvSpPr>
        <p:spPr>
          <a:xfrm>
            <a:off x="212035" y="301557"/>
            <a:ext cx="12351026" cy="623538"/>
          </a:xfrm>
          <a:prstGeom prst="rect">
            <a:avLst/>
          </a:prstGeom>
        </p:spPr>
        <p:txBody>
          <a:bodyPr/>
          <a:lstStyle>
            <a:lvl1pPr>
              <a:defRPr b="1" sz="2400"/>
            </a:lvl1pPr>
          </a:lstStyle>
          <a:p>
            <a:pPr/>
            <a:r>
              <a:t>Minimization | Equilibration</a:t>
            </a:r>
          </a:p>
        </p:txBody>
      </p:sp>
      <p:graphicFrame>
        <p:nvGraphicFramePr>
          <p:cNvPr id="177" name="Google Shape;186;p28"/>
          <p:cNvGraphicFramePr/>
          <p:nvPr/>
        </p:nvGraphicFramePr>
        <p:xfrm>
          <a:off x="660400" y="1280694"/>
          <a:ext cx="10401300" cy="74170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5200650"/>
                <a:gridCol w="5200650"/>
              </a:tblGrid>
              <a:tr h="370850">
                <a:tc>
                  <a:txBody>
                    <a:bodyPr/>
                    <a:lstStyle/>
                    <a:p>
                      <a:pPr algn="ctr">
                        <a:defRPr b="0" sz="1800">
                          <a:solidFill>
                            <a:srgbClr val="000000"/>
                          </a:solidFill>
                        </a:defRPr>
                      </a:pPr>
                      <a:r>
                        <a:rPr b="1"/>
                        <a:t>Minimization</a:t>
                      </a:r>
                    </a:p>
                  </a:txBody>
                  <a:tcPr marL="45725" marR="45725" marT="45725" marB="45725" anchor="ctr" anchorCtr="0" horzOverflow="overflow">
                    <a:lnL>
                      <a:solidFill>
                        <a:srgbClr val="000000">
                          <a:alpha val="0"/>
                        </a:srgbClr>
                      </a:solidFill>
                    </a:lnL>
                    <a:lnR>
                      <a:solidFill>
                        <a:srgbClr val="000000">
                          <a:alpha val="0"/>
                        </a:srgbClr>
                      </a:solidFill>
                    </a:lnR>
                    <a:lnT>
                      <a:solidFill>
                        <a:srgbClr val="000000">
                          <a:alpha val="0"/>
                        </a:srgbClr>
                      </a:solidFill>
                    </a:lnT>
                    <a:lnB>
                      <a:solidFill>
                        <a:srgbClr val="000000">
                          <a:alpha val="0"/>
                        </a:srgbClr>
                      </a:solidFill>
                    </a:lnB>
                  </a:tcPr>
                </a:tc>
                <a:tc>
                  <a:txBody>
                    <a:bodyPr/>
                    <a:lstStyle/>
                    <a:p>
                      <a:pPr algn="ctr">
                        <a:defRPr b="0" sz="1800">
                          <a:solidFill>
                            <a:srgbClr val="000000"/>
                          </a:solidFill>
                        </a:defRPr>
                      </a:pPr>
                      <a:r>
                        <a:rPr b="1"/>
                        <a:t>Equilibration</a:t>
                      </a:r>
                    </a:p>
                  </a:txBody>
                  <a:tcPr marL="45725" marR="45725" marT="45725" marB="45725" anchor="ctr" anchorCtr="0" horzOverflow="overflow">
                    <a:lnL>
                      <a:solidFill>
                        <a:srgbClr val="000000">
                          <a:alpha val="0"/>
                        </a:srgbClr>
                      </a:solidFill>
                    </a:lnL>
                    <a:lnR>
                      <a:solidFill>
                        <a:srgbClr val="000000">
                          <a:alpha val="0"/>
                        </a:srgbClr>
                      </a:solidFill>
                    </a:lnR>
                    <a:lnT>
                      <a:solidFill>
                        <a:srgbClr val="000000">
                          <a:alpha val="0"/>
                        </a:srgbClr>
                      </a:solidFill>
                    </a:lnT>
                    <a:lnB>
                      <a:solidFill>
                        <a:srgbClr val="000000">
                          <a:alpha val="0"/>
                        </a:srgbClr>
                      </a:solidFill>
                    </a:lnB>
                  </a:tcPr>
                </a:tc>
              </a:tr>
              <a:tr h="370850">
                <a:tc>
                  <a:txBody>
                    <a:bodyPr/>
                    <a:lstStyle/>
                    <a:p>
                      <a:pPr marL="285750" indent="-285750" algn="l">
                        <a:buClr>
                          <a:srgbClr val="000000"/>
                        </a:buClr>
                        <a:buSzPts val="1800"/>
                        <a:buFont typeface="Arial"/>
                        <a:buChar char="•"/>
                        <a:defRPr sz="1800"/>
                      </a:pPr>
                      <a:r>
                        <a:t>Preparation of the system have introduced unnatural stress, for example by placing two atoms accidentally too close to each other.</a:t>
                      </a:r>
                    </a:p>
                    <a:p>
                      <a:pPr marL="285750" indent="-285750" algn="l">
                        <a:buClr>
                          <a:srgbClr val="000000"/>
                        </a:buClr>
                        <a:buSzPts val="1800"/>
                        <a:buFont typeface="Arial"/>
                        <a:buChar char="•"/>
                        <a:defRPr sz="1800"/>
                      </a:pPr>
                      <a:r>
                        <a:t>Result in large forces acting on the particles that would blow up the system</a:t>
                      </a:r>
                    </a:p>
                    <a:p>
                      <a:pPr marL="285750" indent="-285750" algn="l">
                        <a:buClr>
                          <a:srgbClr val="000000"/>
                        </a:buClr>
                        <a:buSzPts val="1800"/>
                        <a:buFont typeface="Arial"/>
                        <a:buChar char="•"/>
                        <a:defRPr sz="1800"/>
                      </a:pPr>
                      <a:r>
                        <a:t>To solve this problem, an energy minimization is performed in which the system is relaxed to the closest local energy minimum.</a:t>
                      </a:r>
                    </a:p>
                  </a:txBody>
                  <a:tcPr marL="45725" marR="45725" marT="45725" marB="45725" anchor="t" anchorCtr="0" horzOverflow="overflow">
                    <a:lnR w="12700">
                      <a:solidFill>
                        <a:srgbClr val="000000"/>
                      </a:solidFill>
                    </a:lnR>
                    <a:lnT>
                      <a:solidFill>
                        <a:srgbClr val="000000">
                          <a:alpha val="0"/>
                        </a:srgbClr>
                      </a:solidFill>
                    </a:lnT>
                  </a:tcPr>
                </a:tc>
                <a:tc>
                  <a:txBody>
                    <a:bodyPr/>
                    <a:lstStyle/>
                    <a:p>
                      <a:pPr marL="285750" indent="-285750" algn="l">
                        <a:buClr>
                          <a:srgbClr val="000000"/>
                        </a:buClr>
                        <a:buSzPts val="1800"/>
                        <a:buFont typeface="Arial"/>
                        <a:buChar char="•"/>
                        <a:defRPr sz="1800"/>
                      </a:pPr>
                      <a:r>
                        <a:t>Equilibration phase is conducted under the ensemble(s) of interest to remove the effects of adding water, ions, and whatever else around some initial solute of interest. Or, more generally, remove the possible artifacts of whatever construction is done in whatever system of interest, which may be ordered (low entropy and high regularity) or totally random and therefore of unknown reality.</a:t>
                      </a:r>
                    </a:p>
                    <a:p>
                      <a:pPr marL="285750" indent="-285750" algn="l">
                        <a:buClr>
                          <a:srgbClr val="000000"/>
                        </a:buClr>
                        <a:buSzPts val="1800"/>
                        <a:buFont typeface="Arial"/>
                        <a:buChar char="•"/>
                        <a:defRPr sz="1800"/>
                      </a:pPr>
                      <a:r>
                        <a:t>Do not want the protein to move signiﬁcantly during the equilibration phase, we will restrain it with harmonic forces to its initial position.</a:t>
                      </a:r>
                    </a:p>
                  </a:txBody>
                  <a:tcPr marL="45725" marR="45725" marT="45725" marB="45725" anchor="t" anchorCtr="0" horzOverflow="overflow">
                    <a:lnL w="12700">
                      <a:solidFill>
                        <a:srgbClr val="000000"/>
                      </a:solidFill>
                    </a:lnL>
                    <a:lnT>
                      <a:solidFill>
                        <a:srgbClr val="000000">
                          <a:alpha val="0"/>
                        </a:srgbClr>
                      </a:solidFill>
                    </a:lnT>
                  </a:tcPr>
                </a:tc>
              </a:tr>
            </a:tbl>
          </a:graphicData>
        </a:graphic>
      </p:graphicFrame>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Google Shape;191;p29"/>
          <p:cNvSpPr txBox="1"/>
          <p:nvPr>
            <p:ph type="title"/>
          </p:nvPr>
        </p:nvSpPr>
        <p:spPr>
          <a:xfrm>
            <a:off x="212035" y="301557"/>
            <a:ext cx="12351026" cy="623538"/>
          </a:xfrm>
          <a:prstGeom prst="rect">
            <a:avLst/>
          </a:prstGeom>
        </p:spPr>
        <p:txBody>
          <a:bodyPr/>
          <a:lstStyle>
            <a:lvl1pPr>
              <a:defRPr b="1" sz="2400"/>
            </a:lvl1pPr>
          </a:lstStyle>
          <a:p>
            <a:pPr/>
            <a:r>
              <a:t>Equilibration Ensembles</a:t>
            </a:r>
          </a:p>
        </p:txBody>
      </p:sp>
      <p:sp>
        <p:nvSpPr>
          <p:cNvPr id="180" name="Google Shape;192;p29"/>
          <p:cNvSpPr txBox="1"/>
          <p:nvPr/>
        </p:nvSpPr>
        <p:spPr>
          <a:xfrm>
            <a:off x="452125" y="3532135"/>
            <a:ext cx="11541750" cy="3017622"/>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defRPr sz="1800"/>
            </a:pPr>
            <a:r>
              <a:t>Production simulations should be started when the system is already equilibrated. Production simulations normally are conducted under NPT ensemble. To start the Production run, we need to adjust our system’s temperature and pressure to the chosen fixed values – for most cases these are 300 K and 1 atmosphere.</a:t>
            </a:r>
          </a:p>
          <a:p>
            <a:pPr/>
            <a:endParaRPr sz="1800"/>
          </a:p>
          <a:p>
            <a:pPr>
              <a:defRPr sz="1800"/>
            </a:pPr>
            <a:r>
              <a:t>To achieve this, we first need to run a short equilibrium simulation using a thermostat to heat our system to the target temperature and equilibrate it under this temperature. It is often done under NVT ensemple.</a:t>
            </a:r>
          </a:p>
          <a:p>
            <a:pPr/>
            <a:endParaRPr sz="1800"/>
          </a:p>
          <a:p>
            <a:pPr>
              <a:defRPr sz="1800"/>
            </a:pPr>
            <a:r>
              <a:t>After temperature was equilibrated, we need to achieve a target pressure value – for this we run another short simulation using the thermostat (to keep the already equilibrated temperature) and the barostat (to equilibrate pressure) under NPT ensemble. </a:t>
            </a:r>
            <a:r>
              <a:rPr b="1"/>
              <a:t>These two steps also can be united into 1 step under NPT ensemble (that is – we’ll equilibrate both temperature and pressure at the same time)</a:t>
            </a:r>
          </a:p>
        </p:txBody>
      </p:sp>
      <p:graphicFrame>
        <p:nvGraphicFramePr>
          <p:cNvPr id="181" name="Google Shape;193;p29"/>
          <p:cNvGraphicFramePr/>
          <p:nvPr/>
        </p:nvGraphicFramePr>
        <p:xfrm>
          <a:off x="584200" y="1146230"/>
          <a:ext cx="10642576" cy="74170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3547525"/>
                <a:gridCol w="3547525"/>
                <a:gridCol w="3547525"/>
              </a:tblGrid>
              <a:tr h="370850">
                <a:tc>
                  <a:txBody>
                    <a:bodyPr/>
                    <a:lstStyle/>
                    <a:p>
                      <a:pPr algn="ctr">
                        <a:defRPr b="0" sz="1800">
                          <a:solidFill>
                            <a:srgbClr val="000000"/>
                          </a:solidFill>
                        </a:defRPr>
                      </a:pPr>
                      <a:r>
                        <a:rPr b="1"/>
                        <a:t>Microcanonical (NVE)</a:t>
                      </a:r>
                    </a:p>
                  </a:txBody>
                  <a:tcPr marL="45725" marR="45725" marT="45725" marB="45725" anchor="t" anchorCtr="0" horzOverflow="overflow"/>
                </a:tc>
                <a:tc>
                  <a:txBody>
                    <a:bodyPr/>
                    <a:lstStyle/>
                    <a:p>
                      <a:pPr algn="ctr">
                        <a:defRPr b="0" sz="1800">
                          <a:solidFill>
                            <a:srgbClr val="000000"/>
                          </a:solidFill>
                        </a:defRPr>
                      </a:pPr>
                      <a:r>
                        <a:rPr b="1"/>
                        <a:t>Canonical (NVT)</a:t>
                      </a:r>
                    </a:p>
                  </a:txBody>
                  <a:tcPr marL="45725" marR="45725" marT="45725" marB="45725" anchor="t" anchorCtr="0" horzOverflow="overflow"/>
                </a:tc>
                <a:tc>
                  <a:txBody>
                    <a:bodyPr/>
                    <a:lstStyle/>
                    <a:p>
                      <a:pPr algn="ctr">
                        <a:defRPr b="0" sz="1800">
                          <a:solidFill>
                            <a:srgbClr val="000000"/>
                          </a:solidFill>
                        </a:defRPr>
                      </a:pPr>
                      <a:r>
                        <a:rPr b="1"/>
                        <a:t>Isothermal–isobaric (NPT)</a:t>
                      </a:r>
                    </a:p>
                  </a:txBody>
                  <a:tcPr marL="45725" marR="45725" marT="45725" marB="45725" anchor="t" anchorCtr="0" horzOverflow="overflow"/>
                </a:tc>
              </a:tr>
              <a:tr h="370850">
                <a:tc>
                  <a:txBody>
                    <a:bodyPr/>
                    <a:lstStyle/>
                    <a:p>
                      <a:pPr marL="285750" indent="-285750" algn="l">
                        <a:buClr>
                          <a:srgbClr val="000000"/>
                        </a:buClr>
                        <a:buSzPts val="1800"/>
                        <a:buFont typeface="Arial"/>
                        <a:buChar char="•"/>
                        <a:defRPr sz="1800"/>
                      </a:pPr>
                      <a:r>
                        <a:t>changes in moles (N), volume (V), and energy (E)</a:t>
                      </a:r>
                    </a:p>
                    <a:p>
                      <a:pPr marL="285750" indent="-285750" algn="l">
                        <a:buClr>
                          <a:srgbClr val="000000"/>
                        </a:buClr>
                        <a:buSzPts val="1800"/>
                        <a:buFont typeface="Arial"/>
                        <a:buChar char="•"/>
                        <a:defRPr sz="1800"/>
                      </a:pPr>
                      <a:r>
                        <a:t>Given the initial positions and velocities, we can calculate all future (or past) positions and velocities.</a:t>
                      </a:r>
                    </a:p>
                  </a:txBody>
                  <a:tcPr marL="45725" marR="45725" marT="45725" marB="45725" anchor="t" anchorCtr="0" horzOverflow="overflow">
                    <a:lnR w="12700">
                      <a:solidFill>
                        <a:srgbClr val="000000"/>
                      </a:solidFill>
                    </a:lnR>
                  </a:tcPr>
                </a:tc>
                <a:tc>
                  <a:txBody>
                    <a:bodyPr/>
                    <a:lstStyle/>
                    <a:p>
                      <a:pPr marL="285750" indent="-285750" algn="l">
                        <a:buClr>
                          <a:srgbClr val="000000"/>
                        </a:buClr>
                        <a:buSzPts val="1800"/>
                        <a:buFont typeface="Arial"/>
                        <a:buChar char="•"/>
                        <a:defRPr sz="1800"/>
                      </a:pPr>
                      <a:r>
                        <a:t>amount of substance (N), volume (V) and temperature (T) are conserved</a:t>
                      </a:r>
                    </a:p>
                    <a:p>
                      <a:pPr marL="285750" indent="-285750" algn="l">
                        <a:buClr>
                          <a:srgbClr val="000000"/>
                        </a:buClr>
                        <a:buSzPts val="1800"/>
                        <a:buFont typeface="Arial"/>
                        <a:buChar char="•"/>
                        <a:defRPr sz="1800"/>
                      </a:pPr>
                      <a:r>
                        <a:t>energy of endothermic and exothermic processes is exchanged with a thermostat</a:t>
                      </a:r>
                    </a:p>
                  </a:txBody>
                  <a:tcPr marL="45725" marR="45725" marT="45725" marB="45725" anchor="t" anchorCtr="0" horzOverflow="overflow">
                    <a:lnL w="12700">
                      <a:solidFill>
                        <a:srgbClr val="000000"/>
                      </a:solidFill>
                    </a:lnL>
                    <a:lnR w="12700">
                      <a:solidFill>
                        <a:srgbClr val="000000"/>
                      </a:solidFill>
                    </a:lnR>
                  </a:tcPr>
                </a:tc>
                <a:tc>
                  <a:txBody>
                    <a:bodyPr/>
                    <a:lstStyle/>
                    <a:p>
                      <a:pPr marL="285750" indent="-285750" algn="l">
                        <a:buClr>
                          <a:srgbClr val="000000"/>
                        </a:buClr>
                        <a:buSzPts val="1800"/>
                        <a:buFont typeface="Arial"/>
                        <a:buChar char="•"/>
                        <a:defRPr sz="1800"/>
                      </a:pPr>
                      <a:r>
                        <a:t>amount of substance (N), pressure (P) and temperature (T) are conserved</a:t>
                      </a:r>
                    </a:p>
                    <a:p>
                      <a:pPr marL="285750" indent="-285750" algn="l">
                        <a:buClr>
                          <a:srgbClr val="000000"/>
                        </a:buClr>
                        <a:buSzPts val="1800"/>
                        <a:buFont typeface="Arial"/>
                        <a:buChar char="•"/>
                        <a:defRPr sz="1800"/>
                      </a:pPr>
                      <a:r>
                        <a:t>Close to lab conditions with ambient temperature and pressure</a:t>
                      </a:r>
                    </a:p>
                  </a:txBody>
                  <a:tcPr marL="45725" marR="45725" marT="45725" marB="45725" anchor="t" anchorCtr="0" horzOverflow="overflow">
                    <a:lnL w="12700">
                      <a:solidFill>
                        <a:srgbClr val="000000"/>
                      </a:solidFill>
                    </a:lnL>
                  </a:tcPr>
                </a:tc>
              </a:tr>
            </a:tbl>
          </a:graphicData>
        </a:graphic>
      </p:graphicFrame>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Google Shape;198;p30"/>
          <p:cNvSpPr txBox="1"/>
          <p:nvPr>
            <p:ph type="title"/>
          </p:nvPr>
        </p:nvSpPr>
        <p:spPr>
          <a:xfrm>
            <a:off x="212035" y="13645"/>
            <a:ext cx="12351026" cy="623538"/>
          </a:xfrm>
          <a:prstGeom prst="rect">
            <a:avLst/>
          </a:prstGeom>
        </p:spPr>
        <p:txBody>
          <a:bodyPr/>
          <a:lstStyle>
            <a:lvl1pPr>
              <a:defRPr b="1" sz="2400"/>
            </a:lvl1pPr>
          </a:lstStyle>
          <a:p>
            <a:pPr/>
            <a:r>
              <a:t>Production MD simulation</a:t>
            </a:r>
          </a:p>
        </p:txBody>
      </p:sp>
      <p:sp>
        <p:nvSpPr>
          <p:cNvPr id="184" name="Google Shape;199;p30"/>
          <p:cNvSpPr txBox="1"/>
          <p:nvPr/>
        </p:nvSpPr>
        <p:spPr>
          <a:xfrm>
            <a:off x="236536" y="559667"/>
            <a:ext cx="11541751" cy="6218022"/>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defRPr sz="1800"/>
            </a:pPr>
            <a:r>
              <a:t>After the system was equilibrated – we remove the restrains from the solute (e.g. protein) – essentially allowing it to move, and starting the long MD simulation under NPT ensemble</a:t>
            </a:r>
          </a:p>
          <a:p>
            <a:pPr/>
            <a:endParaRPr sz="1800"/>
          </a:p>
          <a:p>
            <a:pPr>
              <a:defRPr sz="1800"/>
            </a:pPr>
            <a:r>
              <a:t>The goal of typical MD simulation is to have the equilibrium sampling during production – to collect the data about equilibrium ensemble of solute conformations (we’re trying to sample the Boltzmann distribution) </a:t>
            </a:r>
          </a:p>
          <a:p>
            <a:pPr/>
            <a:endParaRPr sz="1800"/>
          </a:p>
          <a:p>
            <a:pPr>
              <a:defRPr sz="1800"/>
            </a:pPr>
            <a:r>
              <a:t>Typical parameters selected for MD simulation (Explicit solvent):</a:t>
            </a:r>
          </a:p>
          <a:p>
            <a:pPr marL="285750" indent="-285750">
              <a:buClr>
                <a:srgbClr val="000000"/>
              </a:buClr>
              <a:buSzPts val="1800"/>
              <a:buFont typeface="Arial"/>
              <a:buChar char="•"/>
              <a:defRPr sz="1800"/>
            </a:pPr>
            <a:r>
              <a:t>Step size(∆t) – fs scale (typically 2 fs)</a:t>
            </a:r>
          </a:p>
          <a:p>
            <a:pPr marL="285750" indent="-285750">
              <a:buClr>
                <a:srgbClr val="000000"/>
              </a:buClr>
              <a:buSzPts val="1800"/>
              <a:buFont typeface="Arial"/>
              <a:buChar char="•"/>
              <a:defRPr sz="1800"/>
            </a:pPr>
            <a:r>
              <a:t>Number of steps – to set the length of simulation (length = n_steps * step_size; for example 50000 steps of 2fs result in the 100ps simulation)</a:t>
            </a:r>
          </a:p>
          <a:p>
            <a:pPr marL="285750" indent="-285750">
              <a:buClr>
                <a:srgbClr val="000000"/>
              </a:buClr>
              <a:buSzPts val="1800"/>
              <a:buFont typeface="Arial"/>
              <a:buChar char="•"/>
              <a:defRPr sz="1800"/>
            </a:pPr>
            <a:r>
              <a:t>Temperature, Pressure – 300K, 1 atm</a:t>
            </a:r>
          </a:p>
          <a:p>
            <a:pPr marL="285750" indent="-285750">
              <a:buClr>
                <a:srgbClr val="000000"/>
              </a:buClr>
              <a:buSzPts val="1800"/>
              <a:buFont typeface="Arial"/>
              <a:buChar char="•"/>
              <a:defRPr sz="1800"/>
            </a:pPr>
            <a:r>
              <a:t>Constrains – H-bonds</a:t>
            </a:r>
          </a:p>
          <a:p>
            <a:pPr marL="285750" indent="-285750">
              <a:buClr>
                <a:srgbClr val="000000"/>
              </a:buClr>
              <a:buSzPts val="1800"/>
              <a:buFont typeface="Arial"/>
              <a:buChar char="•"/>
              <a:defRPr sz="1800"/>
            </a:pPr>
            <a:r>
              <a:t>Electrostatics – PME</a:t>
            </a:r>
          </a:p>
          <a:p>
            <a:pPr marL="285750" indent="-285750">
              <a:buClr>
                <a:srgbClr val="000000"/>
              </a:buClr>
              <a:buSzPts val="1800"/>
              <a:buFont typeface="Arial"/>
              <a:buChar char="•"/>
              <a:defRPr sz="1800"/>
            </a:pPr>
            <a:r>
              <a:t>Water model: TIP3P</a:t>
            </a:r>
          </a:p>
          <a:p>
            <a:pPr marL="285750" indent="-285750">
              <a:buClr>
                <a:srgbClr val="000000"/>
              </a:buClr>
              <a:buSzPts val="1800"/>
              <a:buFont typeface="Arial"/>
              <a:buChar char="•"/>
              <a:defRPr sz="1800"/>
            </a:pPr>
          </a:p>
          <a:p>
            <a:pPr>
              <a:defRPr sz="1800"/>
            </a:pPr>
            <a:r>
              <a:t>Typical parameters selected for MD simulation (Implicit solvent):</a:t>
            </a:r>
          </a:p>
          <a:p>
            <a:pPr marL="285750" indent="-285750">
              <a:buClr>
                <a:srgbClr val="000000"/>
              </a:buClr>
              <a:buSzPts val="1800"/>
              <a:buFont typeface="Arial"/>
              <a:buChar char="•"/>
              <a:defRPr sz="1800"/>
            </a:pPr>
            <a:r>
              <a:t>Step size(∆t) – fs scale (typically 2 fs)</a:t>
            </a:r>
          </a:p>
          <a:p>
            <a:pPr marL="285750" indent="-285750">
              <a:buClr>
                <a:srgbClr val="000000"/>
              </a:buClr>
              <a:buSzPts val="1800"/>
              <a:buFont typeface="Arial"/>
              <a:buChar char="•"/>
              <a:defRPr sz="1800"/>
            </a:pPr>
            <a:r>
              <a:t>Number of steps – to set the length of simulation (length = n_steps * step_size; for example 50000 steps of 2fs result in the 100ps simulation)</a:t>
            </a:r>
          </a:p>
          <a:p>
            <a:pPr marL="285750" indent="-285750">
              <a:buClr>
                <a:srgbClr val="000000"/>
              </a:buClr>
              <a:buSzPts val="1800"/>
              <a:buFont typeface="Arial"/>
              <a:buChar char="•"/>
              <a:defRPr sz="1800"/>
            </a:pPr>
            <a:r>
              <a:t>Temperature, Pressure – 300K, not needed</a:t>
            </a:r>
          </a:p>
          <a:p>
            <a:pPr marL="285750" indent="-285750">
              <a:buClr>
                <a:srgbClr val="000000"/>
              </a:buClr>
              <a:buSzPts val="1800"/>
              <a:buFont typeface="Arial"/>
              <a:buChar char="•"/>
              <a:defRPr sz="1800"/>
            </a:pPr>
            <a:r>
              <a:t>Constrains – H-bonds</a:t>
            </a:r>
          </a:p>
          <a:p>
            <a:pPr marL="285750" indent="-285750">
              <a:buClr>
                <a:srgbClr val="000000"/>
              </a:buClr>
              <a:buSzPts val="1800"/>
              <a:buFont typeface="Arial"/>
              <a:buChar char="•"/>
              <a:defRPr sz="1800"/>
            </a:pPr>
            <a:r>
              <a:t>Electrostatics – PME</a:t>
            </a:r>
          </a:p>
          <a:p>
            <a:pPr marL="285750" indent="-285750">
              <a:buClr>
                <a:srgbClr val="000000"/>
              </a:buClr>
              <a:buSzPts val="1800"/>
              <a:buFont typeface="Arial"/>
              <a:buChar char="•"/>
              <a:defRPr sz="1800"/>
            </a:pPr>
            <a:r>
              <a:t>Water model: gbn2</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Google Shape;204;p31"/>
          <p:cNvSpPr txBox="1"/>
          <p:nvPr>
            <p:ph type="title"/>
          </p:nvPr>
        </p:nvSpPr>
        <p:spPr>
          <a:xfrm>
            <a:off x="424977" y="339166"/>
            <a:ext cx="12351026" cy="623538"/>
          </a:xfrm>
          <a:prstGeom prst="rect">
            <a:avLst/>
          </a:prstGeom>
        </p:spPr>
        <p:txBody>
          <a:bodyPr/>
          <a:lstStyle>
            <a:lvl1pPr>
              <a:defRPr b="1" sz="2400"/>
            </a:lvl1pPr>
          </a:lstStyle>
          <a:p>
            <a:pPr/>
            <a:r>
              <a:t>Hierarchy of principal motions during MD</a:t>
            </a:r>
          </a:p>
        </p:txBody>
      </p:sp>
      <p:pic>
        <p:nvPicPr>
          <p:cNvPr id="187" name="Google Shape;205;p31" descr="Google Shape;205;p31"/>
          <p:cNvPicPr>
            <a:picLocks noChangeAspect="1"/>
          </p:cNvPicPr>
          <p:nvPr/>
        </p:nvPicPr>
        <p:blipFill>
          <a:blip r:embed="rId2">
            <a:extLst/>
          </a:blip>
          <a:stretch>
            <a:fillRect/>
          </a:stretch>
        </p:blipFill>
        <p:spPr>
          <a:xfrm>
            <a:off x="2885247" y="962704"/>
            <a:ext cx="6421504" cy="5347523"/>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Google Shape;97;p15"/>
          <p:cNvSpPr txBox="1"/>
          <p:nvPr>
            <p:ph type="title"/>
          </p:nvPr>
        </p:nvSpPr>
        <p:spPr>
          <a:xfrm>
            <a:off x="212035" y="301557"/>
            <a:ext cx="12351026" cy="623538"/>
          </a:xfrm>
          <a:prstGeom prst="rect">
            <a:avLst/>
          </a:prstGeom>
        </p:spPr>
        <p:txBody>
          <a:bodyPr/>
          <a:lstStyle>
            <a:lvl1pPr>
              <a:defRPr b="1" sz="2400"/>
            </a:lvl1pPr>
          </a:lstStyle>
          <a:p>
            <a:pPr/>
            <a:r>
              <a:t>Molecular Dynamics: Introduction</a:t>
            </a:r>
          </a:p>
        </p:txBody>
      </p:sp>
      <p:sp>
        <p:nvSpPr>
          <p:cNvPr id="128" name="Google Shape;98;p15"/>
          <p:cNvSpPr txBox="1"/>
          <p:nvPr/>
        </p:nvSpPr>
        <p:spPr>
          <a:xfrm>
            <a:off x="257759" y="1103586"/>
            <a:ext cx="11489123" cy="1150722"/>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defRPr b="1" sz="1800"/>
            </a:pPr>
            <a:r>
              <a:t>Molecular dynamics (MD) </a:t>
            </a:r>
            <a:r>
              <a:rPr b="0"/>
              <a:t>is a computational technique used to simulate the dynamic behavior of biomolecules – which is motion of their atoms in time.</a:t>
            </a:r>
            <a:endParaRPr b="0"/>
          </a:p>
          <a:p>
            <a:pPr/>
            <a:endParaRPr sz="1800"/>
          </a:p>
        </p:txBody>
      </p:sp>
      <p:sp>
        <p:nvSpPr>
          <p:cNvPr id="129" name="Google Shape;99;p15"/>
          <p:cNvSpPr txBox="1"/>
          <p:nvPr/>
        </p:nvSpPr>
        <p:spPr>
          <a:xfrm>
            <a:off x="257759" y="1998040"/>
            <a:ext cx="5151386" cy="3817722"/>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defRPr sz="1800"/>
            </a:pPr>
            <a:r>
              <a:t>What MD essentially does:</a:t>
            </a:r>
          </a:p>
          <a:p>
            <a:pPr/>
            <a:endParaRPr sz="1800"/>
          </a:p>
          <a:p>
            <a:pPr marL="285750" indent="-285750">
              <a:buClr>
                <a:srgbClr val="000000"/>
              </a:buClr>
              <a:buSzPts val="1800"/>
              <a:buFont typeface="Arial"/>
              <a:buChar char="•"/>
              <a:defRPr sz="1800"/>
            </a:pPr>
            <a:r>
              <a:t>Mimics what atoms do in real life, assuming a given potential energy function</a:t>
            </a:r>
          </a:p>
          <a:p>
            <a:pPr marL="171450" indent="-57150"/>
            <a:endParaRPr sz="1800"/>
          </a:p>
          <a:p>
            <a:pPr marL="285750" indent="-285750">
              <a:buClr>
                <a:srgbClr val="000000"/>
              </a:buClr>
              <a:buSzPts val="1800"/>
              <a:buFont typeface="Arial"/>
              <a:buChar char="•"/>
              <a:defRPr sz="1800"/>
            </a:pPr>
            <a:r>
              <a:t>Analyzing the physical movements of atoms and molecules</a:t>
            </a:r>
          </a:p>
          <a:p>
            <a:pPr marL="171450" indent="-57150"/>
            <a:endParaRPr sz="1800"/>
          </a:p>
          <a:p>
            <a:pPr lvl="1" marL="742950" indent="-285750">
              <a:buClr>
                <a:srgbClr val="000000"/>
              </a:buClr>
              <a:buSzPts val="1800"/>
              <a:buFont typeface="Courier New"/>
              <a:buChar char="o"/>
              <a:defRPr sz="1800"/>
            </a:pPr>
            <a:r>
              <a:t>The energy function allows us to calculate the force experienced by any atom given the positions of the other atoms</a:t>
            </a:r>
          </a:p>
          <a:p>
            <a:pPr lvl="1" marL="171450" indent="400050"/>
            <a:endParaRPr sz="1800"/>
          </a:p>
          <a:p>
            <a:pPr lvl="1" marL="742950" indent="-285750">
              <a:buClr>
                <a:srgbClr val="000000"/>
              </a:buClr>
              <a:buSzPts val="1800"/>
              <a:buFont typeface="Courier New"/>
              <a:buChar char="o"/>
              <a:defRPr sz="1800"/>
            </a:pPr>
            <a:r>
              <a:t>Newton’s laws tell us how those forces will affect the motions of the atoms </a:t>
            </a:r>
          </a:p>
        </p:txBody>
      </p:sp>
      <p:pic>
        <p:nvPicPr>
          <p:cNvPr id="130" name="Google Shape;100;p15" descr="Google Shape;100;p15"/>
          <p:cNvPicPr>
            <a:picLocks noChangeAspect="1"/>
          </p:cNvPicPr>
          <p:nvPr/>
        </p:nvPicPr>
        <p:blipFill>
          <a:blip r:embed="rId2">
            <a:extLst/>
          </a:blip>
          <a:stretch>
            <a:fillRect/>
          </a:stretch>
        </p:blipFill>
        <p:spPr>
          <a:xfrm>
            <a:off x="5549462" y="1480843"/>
            <a:ext cx="6243145" cy="5004712"/>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Google Shape;105;p16"/>
          <p:cNvSpPr txBox="1"/>
          <p:nvPr>
            <p:ph type="title"/>
          </p:nvPr>
        </p:nvSpPr>
        <p:spPr>
          <a:xfrm>
            <a:off x="212035" y="301557"/>
            <a:ext cx="12351026" cy="623538"/>
          </a:xfrm>
          <a:prstGeom prst="rect">
            <a:avLst/>
          </a:prstGeom>
        </p:spPr>
        <p:txBody>
          <a:bodyPr/>
          <a:lstStyle>
            <a:lvl1pPr>
              <a:defRPr b="1" sz="2400"/>
            </a:lvl1pPr>
          </a:lstStyle>
          <a:p>
            <a:pPr/>
            <a:r>
              <a:t>Key properties in MD</a:t>
            </a:r>
          </a:p>
        </p:txBody>
      </p:sp>
      <p:sp>
        <p:nvSpPr>
          <p:cNvPr id="133" name="Google Shape;106;p16"/>
          <p:cNvSpPr txBox="1"/>
          <p:nvPr/>
        </p:nvSpPr>
        <p:spPr>
          <a:xfrm>
            <a:off x="403076" y="1443840"/>
            <a:ext cx="11385847" cy="4084423"/>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marL="285750" indent="-285750">
              <a:buClr>
                <a:srgbClr val="000000"/>
              </a:buClr>
              <a:buSzPts val="1800"/>
              <a:buFont typeface="Arial"/>
              <a:buChar char="•"/>
              <a:defRPr sz="1800"/>
            </a:pPr>
            <a:r>
              <a:t>In real life, and in an MD simulation, atoms are in constant motion</a:t>
            </a:r>
          </a:p>
          <a:p>
            <a:pPr marL="171450" indent="-57150"/>
            <a:endParaRPr sz="1800"/>
          </a:p>
          <a:p>
            <a:pPr lvl="1" marL="742950" indent="-285750">
              <a:buClr>
                <a:srgbClr val="000000"/>
              </a:buClr>
              <a:buSzPts val="1800"/>
              <a:buFont typeface="Courier New"/>
              <a:buChar char="o"/>
              <a:defRPr sz="1800"/>
            </a:pPr>
            <a:r>
              <a:t>They will not go to an energy minimum and stay there.</a:t>
            </a:r>
          </a:p>
          <a:p>
            <a:pPr lvl="1" marL="171450" indent="400050"/>
            <a:endParaRPr sz="1800"/>
          </a:p>
          <a:p>
            <a:pPr marL="285750" indent="-285750">
              <a:buClr>
                <a:srgbClr val="000000"/>
              </a:buClr>
              <a:buSzPts val="1800"/>
              <a:buFont typeface="Arial"/>
              <a:buChar char="•"/>
              <a:defRPr sz="1800"/>
            </a:pPr>
            <a:r>
              <a:t>Given enough time, the simulation samples the </a:t>
            </a:r>
            <a:r>
              <a:rPr b="1"/>
              <a:t>Boltzmann distribution </a:t>
            </a:r>
            <a:r>
              <a:t>*</a:t>
            </a:r>
          </a:p>
          <a:p>
            <a:pPr marL="171450" indent="-57150"/>
            <a:endParaRPr sz="1800"/>
          </a:p>
          <a:p>
            <a:pPr lvl="1" marL="742950" indent="-285750">
              <a:buClr>
                <a:srgbClr val="000000"/>
              </a:buClr>
              <a:buSzPts val="1800"/>
              <a:buFont typeface="Courier New"/>
              <a:buChar char="o"/>
              <a:defRPr sz="1800"/>
            </a:pPr>
            <a:r>
              <a:t>That is, the probability of observing a particular arrangement of atoms is a function of the potential energy</a:t>
            </a:r>
          </a:p>
          <a:p>
            <a:pPr lvl="1" marL="742950" indent="-285750">
              <a:buClr>
                <a:srgbClr val="000000"/>
              </a:buClr>
              <a:buSzPts val="1800"/>
              <a:buFont typeface="Courier New"/>
              <a:buChar char="o"/>
              <a:defRPr sz="1800"/>
            </a:pPr>
            <a:r>
              <a:t>In reality, one often does not simulate long enough to reach all energetically favorable arrangements</a:t>
            </a:r>
          </a:p>
          <a:p>
            <a:pPr lvl="1" marL="742950" indent="-285750">
              <a:buClr>
                <a:srgbClr val="000000"/>
              </a:buClr>
              <a:buSzPts val="1800"/>
              <a:buFont typeface="Courier New"/>
              <a:buChar char="o"/>
              <a:defRPr sz="1800"/>
            </a:pPr>
            <a:r>
              <a:t>This is not the only way to explore the energy surface (i.e., sample the Boltzmann distribution), but it’s a pretty effective way to do so</a:t>
            </a:r>
          </a:p>
          <a:p>
            <a:pPr/>
            <a:endParaRPr sz="1800"/>
          </a:p>
          <a:p>
            <a:pPr/>
            <a:endParaRPr sz="1800"/>
          </a:p>
          <a:p>
            <a:pPr>
              <a:defRPr sz="1800"/>
            </a:pPr>
            <a:r>
              <a:t>* Boltzmann distribution  - Probability distribution or probability measure that gives the probability that a system will be in a certain state as a function of that state's energy and the temperature of the system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Google Shape;170;p26"/>
          <p:cNvSpPr txBox="1"/>
          <p:nvPr>
            <p:ph type="title"/>
          </p:nvPr>
        </p:nvSpPr>
        <p:spPr>
          <a:xfrm>
            <a:off x="212035" y="301557"/>
            <a:ext cx="12351026" cy="623538"/>
          </a:xfrm>
          <a:prstGeom prst="rect">
            <a:avLst/>
          </a:prstGeom>
        </p:spPr>
        <p:txBody>
          <a:bodyPr/>
          <a:lstStyle>
            <a:lvl1pPr>
              <a:defRPr b="1" sz="2400"/>
            </a:lvl1pPr>
          </a:lstStyle>
          <a:p>
            <a:pPr/>
            <a:r>
              <a:t>Solvation</a:t>
            </a:r>
          </a:p>
        </p:txBody>
      </p:sp>
      <p:sp>
        <p:nvSpPr>
          <p:cNvPr id="136" name="Google Shape;171;p26"/>
          <p:cNvSpPr txBox="1"/>
          <p:nvPr/>
        </p:nvSpPr>
        <p:spPr>
          <a:xfrm>
            <a:off x="551455" y="1021099"/>
            <a:ext cx="6853944" cy="5684623"/>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defRPr sz="1800"/>
            </a:pPr>
            <a:r>
              <a:t>Ignoring the solvent (the molecules surrounding the molecule of interest) leads to major artifacts. </a:t>
            </a:r>
          </a:p>
          <a:p>
            <a:pPr marL="285750" indent="-285750">
              <a:buClr>
                <a:srgbClr val="000000"/>
              </a:buClr>
              <a:buSzPts val="1800"/>
              <a:buFont typeface="Arial"/>
              <a:buChar char="•"/>
              <a:defRPr sz="1800"/>
            </a:pPr>
            <a:r>
              <a:t>Water, salt ions (e.g., sodium, chloride), lipids of the cell membrane</a:t>
            </a:r>
          </a:p>
          <a:p>
            <a:pPr marL="285750" indent="-285750">
              <a:buClr>
                <a:srgbClr val="000000"/>
              </a:buClr>
              <a:buSzPts val="1800"/>
              <a:buFont typeface="Arial"/>
              <a:buChar char="•"/>
              <a:defRPr sz="1800"/>
            </a:pPr>
            <a:r>
              <a:t>Provides dielectric effect that affects the electrostatic interactions for determining forces</a:t>
            </a:r>
          </a:p>
          <a:p>
            <a:pPr marL="171450" indent="-57150"/>
            <a:endParaRPr sz="1800"/>
          </a:p>
          <a:p>
            <a:pPr>
              <a:defRPr sz="1800"/>
            </a:pPr>
            <a:r>
              <a:t>Two options for taking solvent into account:</a:t>
            </a:r>
          </a:p>
          <a:p>
            <a:pPr/>
            <a:endParaRPr sz="1800"/>
          </a:p>
          <a:p>
            <a:pPr marL="285750" indent="-285750">
              <a:buClr>
                <a:srgbClr val="000000"/>
              </a:buClr>
              <a:buSzPts val="1800"/>
              <a:buFont typeface="Arial"/>
              <a:buChar char="•"/>
              <a:defRPr sz="1800"/>
            </a:pPr>
            <a:r>
              <a:t>Implicit solvation - General Born (GN) models:</a:t>
            </a:r>
          </a:p>
          <a:p>
            <a:pPr lvl="1" marL="742950" indent="-285750">
              <a:buClr>
                <a:srgbClr val="000000"/>
              </a:buClr>
              <a:buSzPts val="1800"/>
              <a:buFont typeface="Courier New"/>
              <a:buChar char="o"/>
              <a:defRPr sz="1800"/>
            </a:pPr>
            <a:r>
              <a:t>Mathematical model to approximate average effects of solvent</a:t>
            </a:r>
          </a:p>
          <a:p>
            <a:pPr lvl="1" marL="742950" indent="-285750">
              <a:buClr>
                <a:srgbClr val="000000"/>
              </a:buClr>
              <a:buSzPts val="1800"/>
              <a:buFont typeface="Courier New"/>
              <a:buChar char="o"/>
              <a:defRPr sz="1800"/>
            </a:pPr>
            <a:r>
              <a:t>Solvent replaced with continuous, homogeneous, medium of bulk dielectric constants</a:t>
            </a:r>
          </a:p>
          <a:p>
            <a:pPr lvl="1" marL="742950" indent="-285750">
              <a:buClr>
                <a:srgbClr val="000000"/>
              </a:buClr>
              <a:buSzPts val="1800"/>
              <a:buFont typeface="Courier New"/>
              <a:buChar char="o"/>
              <a:defRPr sz="1800"/>
            </a:pPr>
            <a:r>
              <a:t>Less accurate but faster (and easier to analyse)</a:t>
            </a:r>
          </a:p>
          <a:p>
            <a:pPr lvl="1" marL="171450" indent="400050"/>
            <a:endParaRPr sz="1800"/>
          </a:p>
          <a:p>
            <a:pPr marL="285750" indent="-285750">
              <a:buClr>
                <a:srgbClr val="000000"/>
              </a:buClr>
              <a:buSzPts val="1800"/>
              <a:buFont typeface="Arial"/>
              <a:buChar char="•"/>
              <a:defRPr sz="1800"/>
            </a:pPr>
            <a:r>
              <a:t>Explicit solvation - SPC, SPC/E, </a:t>
            </a:r>
            <a:r>
              <a:rPr b="1"/>
              <a:t>TIP3P(our choice)</a:t>
            </a:r>
            <a:r>
              <a:t>, TIP4P, TIP5P models</a:t>
            </a:r>
          </a:p>
          <a:p>
            <a:pPr lvl="1" marL="742950" indent="-285750">
              <a:buClr>
                <a:srgbClr val="000000"/>
              </a:buClr>
              <a:buSzPts val="1800"/>
              <a:buFont typeface="Courier New"/>
              <a:buChar char="o"/>
              <a:defRPr sz="1800"/>
            </a:pPr>
            <a:r>
              <a:t>High computational expense but more accurate</a:t>
            </a:r>
          </a:p>
          <a:p>
            <a:pPr lvl="1" marL="742950" indent="-285750">
              <a:buClr>
                <a:srgbClr val="000000"/>
              </a:buClr>
              <a:buSzPts val="1800"/>
              <a:buFont typeface="Courier New"/>
              <a:buChar char="o"/>
              <a:defRPr sz="1800"/>
            </a:pPr>
            <a:r>
              <a:t>Usually assume periodic boundary conditions</a:t>
            </a:r>
          </a:p>
          <a:p>
            <a:pPr lvl="1" marL="742950" indent="-285750">
              <a:buClr>
                <a:srgbClr val="000000"/>
              </a:buClr>
              <a:buSzPts val="1800"/>
              <a:buFont typeface="Courier New"/>
              <a:buChar char="o"/>
              <a:defRPr sz="1800"/>
            </a:pPr>
            <a:r>
              <a:t>Actual model of solvent molecules </a:t>
            </a:r>
          </a:p>
        </p:txBody>
      </p:sp>
      <p:pic>
        <p:nvPicPr>
          <p:cNvPr id="137" name="Google Shape;172;p26" descr="Google Shape;172;p26"/>
          <p:cNvPicPr>
            <a:picLocks noChangeAspect="1"/>
          </p:cNvPicPr>
          <p:nvPr/>
        </p:nvPicPr>
        <p:blipFill>
          <a:blip r:embed="rId2">
            <a:extLst/>
          </a:blip>
          <a:stretch>
            <a:fillRect/>
          </a:stretch>
        </p:blipFill>
        <p:spPr>
          <a:xfrm>
            <a:off x="8429049" y="266596"/>
            <a:ext cx="2745336" cy="4386649"/>
          </a:xfrm>
          <a:prstGeom prst="rect">
            <a:avLst/>
          </a:prstGeom>
          <a:ln w="12700">
            <a:miter lim="400000"/>
          </a:ln>
        </p:spPr>
      </p:pic>
      <p:pic>
        <p:nvPicPr>
          <p:cNvPr id="138" name="Google Shape;173;p26" descr="Google Shape;173;p26"/>
          <p:cNvPicPr>
            <a:picLocks noChangeAspect="1"/>
          </p:cNvPicPr>
          <p:nvPr/>
        </p:nvPicPr>
        <p:blipFill>
          <a:blip r:embed="rId3">
            <a:extLst/>
          </a:blip>
          <a:stretch>
            <a:fillRect/>
          </a:stretch>
        </p:blipFill>
        <p:spPr>
          <a:xfrm>
            <a:off x="7572833" y="4750213"/>
            <a:ext cx="4231816" cy="1903198"/>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Google Shape;178;p27"/>
          <p:cNvSpPr txBox="1"/>
          <p:nvPr>
            <p:ph type="title"/>
          </p:nvPr>
        </p:nvSpPr>
        <p:spPr>
          <a:xfrm>
            <a:off x="212035" y="301557"/>
            <a:ext cx="12351026" cy="623538"/>
          </a:xfrm>
          <a:prstGeom prst="rect">
            <a:avLst/>
          </a:prstGeom>
        </p:spPr>
        <p:txBody>
          <a:bodyPr/>
          <a:lstStyle>
            <a:lvl1pPr>
              <a:defRPr b="1" sz="2400"/>
            </a:lvl1pPr>
          </a:lstStyle>
          <a:p>
            <a:pPr/>
            <a:r>
              <a:t>Ionization</a:t>
            </a:r>
          </a:p>
        </p:txBody>
      </p:sp>
      <p:sp>
        <p:nvSpPr>
          <p:cNvPr id="141" name="Google Shape;179;p27"/>
          <p:cNvSpPr txBox="1"/>
          <p:nvPr/>
        </p:nvSpPr>
        <p:spPr>
          <a:xfrm>
            <a:off x="423889" y="985238"/>
            <a:ext cx="6072513" cy="5417922"/>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marL="285750" indent="-285750">
              <a:buClr>
                <a:srgbClr val="000000"/>
              </a:buClr>
              <a:buSzPts val="1800"/>
              <a:buFont typeface="Arial"/>
              <a:buChar char="•"/>
              <a:defRPr sz="1800"/>
            </a:pPr>
            <a:r>
              <a:t>Neutralizing a system is carried out for obtaining correct electrostatic values during the simulation.</a:t>
            </a:r>
          </a:p>
          <a:p>
            <a:pPr marL="171450" indent="-57150"/>
            <a:endParaRPr sz="1800"/>
          </a:p>
          <a:p>
            <a:pPr marL="285750" indent="-285750">
              <a:buClr>
                <a:srgbClr val="000000"/>
              </a:buClr>
              <a:buSzPts val="1800"/>
              <a:buFont typeface="Arial"/>
              <a:buChar char="•"/>
              <a:defRPr sz="1800"/>
            </a:pPr>
            <a:r>
              <a:t>Under periodic boundary and using PME (Particle Mesh Evald) electrostatics - the system has to be NEUTRAL.</a:t>
            </a:r>
          </a:p>
          <a:p>
            <a:pPr marL="171450" indent="-57150"/>
            <a:endParaRPr sz="1800"/>
          </a:p>
          <a:p>
            <a:pPr marL="285750" indent="-285750">
              <a:buClr>
                <a:srgbClr val="000000"/>
              </a:buClr>
              <a:buSzPts val="1800"/>
              <a:buFont typeface="Arial"/>
              <a:buChar char="•"/>
              <a:defRPr sz="1800"/>
            </a:pPr>
            <a:r>
              <a:t>Addition of ions means that some salt is present, however this is not equal to saline conditions.</a:t>
            </a:r>
          </a:p>
          <a:p>
            <a:pPr marL="171450" indent="-57150"/>
            <a:endParaRPr sz="1800"/>
          </a:p>
          <a:p>
            <a:pPr marL="285750" indent="-285750">
              <a:buClr>
                <a:srgbClr val="000000"/>
              </a:buClr>
              <a:buSzPts val="1800"/>
              <a:buFont typeface="Arial"/>
              <a:buChar char="•"/>
              <a:defRPr sz="1800"/>
            </a:pPr>
            <a:r>
              <a:t>If you want to simulate your system in the presence of a salt - neutralize and achieve the concentration of interest.</a:t>
            </a:r>
          </a:p>
          <a:p>
            <a:pPr marL="171450" indent="-57150"/>
            <a:endParaRPr sz="1800"/>
          </a:p>
          <a:p>
            <a:pPr marL="285750" indent="-285750">
              <a:buClr>
                <a:srgbClr val="000000"/>
              </a:buClr>
              <a:buSzPts val="1800"/>
              <a:buFont typeface="Arial"/>
              <a:buChar char="•"/>
              <a:defRPr sz="1800"/>
            </a:pPr>
            <a:r>
              <a:t>Some proteins in real might be sensitive to the salt concentrations, therefore ensure the positioning of ions is acceptable in the system prior to simulation</a:t>
            </a:r>
          </a:p>
          <a:p>
            <a:pPr>
              <a:defRPr sz="1800"/>
            </a:pPr>
          </a:p>
          <a:p>
            <a:pPr>
              <a:defRPr sz="1800"/>
            </a:pPr>
            <a:r>
              <a:t>In implicit solvent  the effect of a non-zero salt concentration could be modelled by specifying the </a:t>
            </a:r>
            <a:r>
              <a:rPr b="1"/>
              <a:t>Debye-Huckel screening parameter </a:t>
            </a:r>
          </a:p>
        </p:txBody>
      </p:sp>
      <p:pic>
        <p:nvPicPr>
          <p:cNvPr id="142" name="Google Shape;180;p27" descr="Google Shape;180;p27"/>
          <p:cNvPicPr>
            <a:picLocks noChangeAspect="1"/>
          </p:cNvPicPr>
          <p:nvPr/>
        </p:nvPicPr>
        <p:blipFill>
          <a:blip r:embed="rId2">
            <a:extLst/>
          </a:blip>
          <a:stretch>
            <a:fillRect/>
          </a:stretch>
        </p:blipFill>
        <p:spPr>
          <a:xfrm>
            <a:off x="6840777" y="1308100"/>
            <a:ext cx="4961986" cy="469265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Google Shape;163;p25"/>
          <p:cNvSpPr txBox="1"/>
          <p:nvPr>
            <p:ph type="title"/>
          </p:nvPr>
        </p:nvSpPr>
        <p:spPr>
          <a:xfrm>
            <a:off x="212035" y="301557"/>
            <a:ext cx="12351026" cy="623538"/>
          </a:xfrm>
          <a:prstGeom prst="rect">
            <a:avLst/>
          </a:prstGeom>
        </p:spPr>
        <p:txBody>
          <a:bodyPr/>
          <a:lstStyle>
            <a:lvl1pPr>
              <a:defRPr b="1" sz="2400"/>
            </a:lvl1pPr>
          </a:lstStyle>
          <a:p>
            <a:pPr/>
            <a:r>
              <a:t>Periodic Boundary Conditions - Box</a:t>
            </a:r>
          </a:p>
        </p:txBody>
      </p:sp>
      <p:sp>
        <p:nvSpPr>
          <p:cNvPr id="145" name="Google Shape;164;p25"/>
          <p:cNvSpPr txBox="1"/>
          <p:nvPr/>
        </p:nvSpPr>
        <p:spPr>
          <a:xfrm>
            <a:off x="777862" y="1297928"/>
            <a:ext cx="5923203" cy="4884522"/>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defRPr sz="1800"/>
            </a:pPr>
            <a:r>
              <a:t>Boundary conditions are required to control the ﬂow of atoms/molecules moving away from simulation system</a:t>
            </a:r>
          </a:p>
          <a:p>
            <a:pPr/>
            <a:endParaRPr sz="1800"/>
          </a:p>
          <a:p>
            <a:pPr marL="285750" indent="-285750">
              <a:buClr>
                <a:srgbClr val="000000"/>
              </a:buClr>
              <a:buSzPts val="1800"/>
              <a:buFont typeface="Arial"/>
              <a:buChar char="•"/>
              <a:defRPr sz="1800"/>
            </a:pPr>
            <a:r>
              <a:t>Central box represents the simulation system and surrounding boxes are replica (exact copy in all details, position, velocity, etc)</a:t>
            </a:r>
          </a:p>
          <a:p>
            <a:pPr marL="171450" indent="-57150"/>
            <a:endParaRPr sz="1800"/>
          </a:p>
          <a:p>
            <a:pPr marL="285750" indent="-285750">
              <a:buClr>
                <a:srgbClr val="000000"/>
              </a:buClr>
              <a:buSzPts val="1800"/>
              <a:buFont typeface="Arial"/>
              <a:buChar char="•"/>
              <a:defRPr sz="1800"/>
            </a:pPr>
            <a:r>
              <a:t>Whenever an atom leaves the simulation cell, it is replaced by the image which enters from the opposite cell (face of replica) entering and keeps the number of atoms is simulation cell conserved</a:t>
            </a:r>
          </a:p>
          <a:p>
            <a:pPr marL="171450" indent="-57150"/>
            <a:endParaRPr sz="1800"/>
          </a:p>
          <a:p>
            <a:pPr marL="285750" indent="-285750">
              <a:buClr>
                <a:srgbClr val="000000"/>
              </a:buClr>
              <a:buSzPts val="1800"/>
              <a:buFont typeface="Arial"/>
              <a:buChar char="•"/>
              <a:defRPr sz="1800"/>
            </a:pPr>
            <a:r>
              <a:t>Avoids the edge effect due to movement of system during simulation as well as molecule interacts with images in the replica to mimic the bulk phase.</a:t>
            </a:r>
          </a:p>
          <a:p>
            <a:pPr marL="171450" indent="-57150"/>
            <a:endParaRPr sz="1800"/>
          </a:p>
          <a:p>
            <a:pPr marL="285750" indent="-285750">
              <a:buClr>
                <a:srgbClr val="000000"/>
              </a:buClr>
              <a:buSzPts val="1800"/>
              <a:buFont typeface="Arial"/>
              <a:buChar char="•"/>
              <a:defRPr sz="1800"/>
            </a:pPr>
            <a:r>
              <a:t>Properties : pressure, stress, density, volume, area, etc </a:t>
            </a:r>
          </a:p>
        </p:txBody>
      </p:sp>
      <p:pic>
        <p:nvPicPr>
          <p:cNvPr id="146" name="Google Shape;165;p25" descr="Google Shape;165;p25"/>
          <p:cNvPicPr>
            <a:picLocks noChangeAspect="1"/>
          </p:cNvPicPr>
          <p:nvPr/>
        </p:nvPicPr>
        <p:blipFill>
          <a:blip r:embed="rId2">
            <a:extLst/>
          </a:blip>
          <a:stretch>
            <a:fillRect/>
          </a:stretch>
        </p:blipFill>
        <p:spPr>
          <a:xfrm>
            <a:off x="7292030" y="1493621"/>
            <a:ext cx="4167832" cy="416783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Google Shape;163;p25"/>
          <p:cNvSpPr txBox="1"/>
          <p:nvPr>
            <p:ph type="title"/>
          </p:nvPr>
        </p:nvSpPr>
        <p:spPr>
          <a:xfrm>
            <a:off x="212035" y="301557"/>
            <a:ext cx="12351026" cy="623538"/>
          </a:xfrm>
          <a:prstGeom prst="rect">
            <a:avLst/>
          </a:prstGeom>
        </p:spPr>
        <p:txBody>
          <a:bodyPr/>
          <a:lstStyle>
            <a:lvl1pPr>
              <a:defRPr b="1" sz="2400"/>
            </a:lvl1pPr>
          </a:lstStyle>
          <a:p>
            <a:pPr/>
            <a:r>
              <a:t>NonBonded methods (i.e. how to calculate the nonbonded interactions)</a:t>
            </a:r>
          </a:p>
        </p:txBody>
      </p:sp>
      <p:graphicFrame>
        <p:nvGraphicFramePr>
          <p:cNvPr id="149" name="Table 1"/>
          <p:cNvGraphicFramePr/>
          <p:nvPr/>
        </p:nvGraphicFramePr>
        <p:xfrm>
          <a:off x="625337" y="1054471"/>
          <a:ext cx="11232891" cy="5598676"/>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3740063"/>
                <a:gridCol w="3740063"/>
                <a:gridCol w="3740063"/>
              </a:tblGrid>
              <a:tr h="293807">
                <a:tc>
                  <a:txBody>
                    <a:bodyPr/>
                    <a:lstStyle/>
                    <a:p>
                      <a:pPr algn="ctr" defTabSz="457200">
                        <a:defRPr sz="1800"/>
                      </a:pPr>
                      <a:r>
                        <a:rPr b="1" sz="1200">
                          <a:latin typeface="Times Roman"/>
                          <a:ea typeface="Times Roman"/>
                          <a:cs typeface="Times Roman"/>
                          <a:sym typeface="Times Roman"/>
                        </a:rPr>
                        <a:t>Method</a:t>
                      </a:r>
                    </a:p>
                  </a:txBody>
                  <a:tcPr marL="12700" marR="12700" marT="12700" marB="12700" anchor="ctr" anchorCtr="0" horzOverflow="overflow"/>
                </a:tc>
                <a:tc>
                  <a:txBody>
                    <a:bodyPr/>
                    <a:lstStyle/>
                    <a:p>
                      <a:pPr algn="ctr" defTabSz="457200">
                        <a:defRPr sz="1800"/>
                      </a:pPr>
                      <a:r>
                        <a:rPr b="1" sz="1200">
                          <a:latin typeface="Times Roman"/>
                          <a:ea typeface="Times Roman"/>
                          <a:cs typeface="Times Roman"/>
                          <a:sym typeface="Times Roman"/>
                        </a:rPr>
                        <a:t>Description</a:t>
                      </a:r>
                    </a:p>
                  </a:txBody>
                  <a:tcPr marL="12700" marR="12700" marT="12700" marB="12700" anchor="ctr" anchorCtr="0" horzOverflow="overflow"/>
                </a:tc>
                <a:tc>
                  <a:txBody>
                    <a:bodyPr/>
                    <a:lstStyle/>
                    <a:p>
                      <a:pPr algn="ctr" defTabSz="457200">
                        <a:defRPr sz="1800"/>
                      </a:pPr>
                      <a:r>
                        <a:rPr b="1" sz="1200">
                          <a:latin typeface="Times Roman"/>
                          <a:ea typeface="Times Roman"/>
                          <a:cs typeface="Times Roman"/>
                          <a:sym typeface="Times Roman"/>
                        </a:rPr>
                        <a:t>Periodic?</a:t>
                      </a:r>
                    </a:p>
                  </a:txBody>
                  <a:tcPr marL="12700" marR="12700" marT="12700" marB="12700" anchor="ctr" anchorCtr="0" horzOverflow="overflow"/>
                </a:tc>
              </a:tr>
              <a:tr h="912349">
                <a:tc>
                  <a:txBody>
                    <a:bodyPr/>
                    <a:lstStyle/>
                    <a:p>
                      <a:pPr algn="l" defTabSz="457200">
                        <a:defRPr sz="1800"/>
                      </a:pPr>
                      <a:r>
                        <a:rPr sz="1300">
                          <a:latin typeface="Courier"/>
                          <a:ea typeface="Courier"/>
                          <a:cs typeface="Courier"/>
                          <a:sym typeface="Courier"/>
                        </a:rPr>
                        <a:t>NoCutoff</a:t>
                      </a:r>
                    </a:p>
                  </a:txBody>
                  <a:tcPr marL="12700" marR="12700" marT="12700" marB="12700" anchor="ctr" anchorCtr="0" horzOverflow="overflow"/>
                </a:tc>
                <a:tc>
                  <a:txBody>
                    <a:bodyPr/>
                    <a:lstStyle/>
                    <a:p>
                      <a:pPr algn="l" defTabSz="457200">
                        <a:defRPr sz="1800"/>
                      </a:pPr>
                      <a:r>
                        <a:rPr sz="1200">
                          <a:latin typeface="Times Roman"/>
                          <a:ea typeface="Times Roman"/>
                          <a:cs typeface="Times Roman"/>
                          <a:sym typeface="Times Roman"/>
                        </a:rPr>
                        <a:t>No cutoff is applied to nonbonded interactions. The full set of N^2 interactions is computed exactly. This necessarily means that periodic boundary conditions cannot be used. This is the default.</a:t>
                      </a:r>
                    </a:p>
                  </a:txBody>
                  <a:tcPr marL="12700" marR="12700" marT="12700" marB="12700" anchor="ctr" anchorCtr="0" horzOverflow="overflow"/>
                </a:tc>
                <a:tc>
                  <a:txBody>
                    <a:bodyPr/>
                    <a:lstStyle/>
                    <a:p>
                      <a:pPr algn="l" defTabSz="457200">
                        <a:defRPr sz="1800"/>
                      </a:pPr>
                      <a:r>
                        <a:rPr sz="1200">
                          <a:latin typeface="Times Roman"/>
                          <a:ea typeface="Times Roman"/>
                          <a:cs typeface="Times Roman"/>
                          <a:sym typeface="Times Roman"/>
                        </a:rPr>
                        <a:t>❌ No</a:t>
                      </a:r>
                    </a:p>
                  </a:txBody>
                  <a:tcPr marL="12700" marR="12700" marT="12700" marB="12700" anchor="ctr" anchorCtr="0" horzOverflow="overflow"/>
                </a:tc>
              </a:tr>
              <a:tr h="912349">
                <a:tc>
                  <a:txBody>
                    <a:bodyPr/>
                    <a:lstStyle/>
                    <a:p>
                      <a:pPr algn="l" defTabSz="457200">
                        <a:defRPr sz="1800"/>
                      </a:pPr>
                      <a:r>
                        <a:rPr sz="1300">
                          <a:latin typeface="Courier"/>
                          <a:ea typeface="Courier"/>
                          <a:cs typeface="Courier"/>
                          <a:sym typeface="Courier"/>
                        </a:rPr>
                        <a:t>CutoffNonPeriodic</a:t>
                      </a:r>
                    </a:p>
                  </a:txBody>
                  <a:tcPr marL="12700" marR="12700" marT="12700" marB="12700" anchor="ctr" anchorCtr="0" horzOverflow="overflow"/>
                </a:tc>
                <a:tc>
                  <a:txBody>
                    <a:bodyPr/>
                    <a:lstStyle/>
                    <a:p>
                      <a:pPr algn="l" defTabSz="457200">
                        <a:defRPr sz="1800"/>
                      </a:pPr>
                      <a:r>
                        <a:rPr sz="1200">
                          <a:latin typeface="Times Roman"/>
                          <a:ea typeface="Times Roman"/>
                          <a:cs typeface="Times Roman"/>
                          <a:sym typeface="Times Roman"/>
                        </a:rPr>
                        <a:t>Interactions beyond the cutoff distance are ignored. Coulomb interactions closer than the cutoff distance are modified using the reaction field method.
</a:t>
                      </a:r>
                    </a:p>
                  </a:txBody>
                  <a:tcPr marL="12700" marR="12700" marT="12700" marB="12700" anchor="ctr" anchorCtr="0" horzOverflow="overflow"/>
                </a:tc>
                <a:tc>
                  <a:txBody>
                    <a:bodyPr/>
                    <a:lstStyle/>
                    <a:p>
                      <a:pPr algn="l" defTabSz="457200">
                        <a:defRPr sz="1800"/>
                      </a:pPr>
                      <a:r>
                        <a:rPr sz="1200">
                          <a:latin typeface="Times Roman"/>
                          <a:ea typeface="Times Roman"/>
                          <a:cs typeface="Times Roman"/>
                          <a:sym typeface="Times Roman"/>
                        </a:rPr>
                        <a:t>❌ No</a:t>
                      </a:r>
                    </a:p>
                  </a:txBody>
                  <a:tcPr marL="12700" marR="12700" marT="12700" marB="12700" anchor="ctr" anchorCtr="0" horzOverflow="overflow"/>
                </a:tc>
              </a:tr>
              <a:tr h="1211011">
                <a:tc>
                  <a:txBody>
                    <a:bodyPr/>
                    <a:lstStyle/>
                    <a:p>
                      <a:pPr algn="l" defTabSz="457200">
                        <a:defRPr sz="1800"/>
                      </a:pPr>
                      <a:r>
                        <a:rPr sz="1300">
                          <a:latin typeface="Courier"/>
                          <a:ea typeface="Courier"/>
                          <a:cs typeface="Courier"/>
                          <a:sym typeface="Courier"/>
                        </a:rPr>
                        <a:t>CutoffPeriodic</a:t>
                      </a:r>
                    </a:p>
                  </a:txBody>
                  <a:tcPr marL="12700" marR="12700" marT="12700" marB="12700" anchor="ctr" anchorCtr="0" horzOverflow="overflow"/>
                </a:tc>
                <a:tc>
                  <a:txBody>
                    <a:bodyPr/>
                    <a:lstStyle/>
                    <a:p>
                      <a:pPr algn="l" defTabSz="457200">
                        <a:defRPr sz="1800"/>
                      </a:pPr>
                      <a:r>
                        <a:rPr sz="1200">
                          <a:latin typeface="Times Roman"/>
                          <a:ea typeface="Times Roman"/>
                          <a:cs typeface="Times Roman"/>
                          <a:sym typeface="Times Roman"/>
                        </a:rPr>
                        <a:t>Periodic boundary conditions are used, so that each particle interacts only with the nearest periodic copy of each other particle. Interactions beyond the cutoff distance are ignored. Coulomb interactions closer than the cutoff distance are modified using the reaction field method.</a:t>
                      </a:r>
                    </a:p>
                  </a:txBody>
                  <a:tcPr marL="12700" marR="12700" marT="12700" marB="12700" anchor="ctr" anchorCtr="0" horzOverflow="overflow"/>
                </a:tc>
                <a:tc>
                  <a:txBody>
                    <a:bodyPr/>
                    <a:lstStyle/>
                    <a:p>
                      <a:pPr algn="l" defTabSz="457200">
                        <a:defRPr sz="1800"/>
                      </a:pPr>
                      <a:r>
                        <a:rPr sz="1200">
                          <a:latin typeface="Times Roman"/>
                          <a:ea typeface="Times Roman"/>
                          <a:cs typeface="Times Roman"/>
                          <a:sym typeface="Times Roman"/>
                        </a:rPr>
                        <a:t>✅ Yes</a:t>
                      </a:r>
                    </a:p>
                  </a:txBody>
                  <a:tcPr marL="12700" marR="12700" marT="12700" marB="12700" anchor="ctr" anchorCtr="0" horzOverflow="overflow"/>
                </a:tc>
              </a:tr>
              <a:tr h="1128838">
                <a:tc>
                  <a:txBody>
                    <a:bodyPr/>
                    <a:lstStyle/>
                    <a:p>
                      <a:pPr algn="l" defTabSz="457200">
                        <a:defRPr sz="1800"/>
                      </a:pPr>
                      <a:r>
                        <a:rPr sz="1300">
                          <a:latin typeface="Courier"/>
                          <a:ea typeface="Courier"/>
                          <a:cs typeface="Courier"/>
                          <a:sym typeface="Courier"/>
                        </a:rPr>
                        <a:t>Ewald</a:t>
                      </a:r>
                    </a:p>
                  </a:txBody>
                  <a:tcPr marL="12700" marR="12700" marT="12700" marB="12700" anchor="ctr" anchorCtr="0" horzOverflow="overflow"/>
                </a:tc>
                <a:tc>
                  <a:txBody>
                    <a:bodyPr/>
                    <a:lstStyle/>
                    <a:p>
                      <a:pPr algn="l" defTabSz="457200">
                        <a:defRPr sz="1800"/>
                      </a:pPr>
                      <a:r>
                        <a:rPr sz="1200">
                          <a:latin typeface="Times Roman"/>
                          <a:ea typeface="Times Roman"/>
                          <a:cs typeface="Times Roman"/>
                          <a:sym typeface="Times Roman"/>
                        </a:rPr>
                        <a:t>Periodic boundary conditions are used, and Ewald summation is used to compute the interaction of each particle with all periodic copies of every other particle.</a:t>
                      </a:r>
                    </a:p>
                  </a:txBody>
                  <a:tcPr marL="12700" marR="12700" marT="12700" marB="12700" anchor="ctr" anchorCtr="0" horzOverflow="overflow"/>
                </a:tc>
                <a:tc>
                  <a:txBody>
                    <a:bodyPr/>
                    <a:lstStyle/>
                    <a:p>
                      <a:pPr algn="l" defTabSz="457200">
                        <a:defRPr sz="1800"/>
                      </a:pPr>
                      <a:r>
                        <a:rPr sz="1200">
                          <a:latin typeface="Times Roman"/>
                          <a:ea typeface="Times Roman"/>
                          <a:cs typeface="Times Roman"/>
                          <a:sym typeface="Times Roman"/>
                        </a:rPr>
                        <a:t>✅ Yes</a:t>
                      </a:r>
                    </a:p>
                  </a:txBody>
                  <a:tcPr marL="12700" marR="12700" marT="12700" marB="12700" anchor="ctr" anchorCtr="0" horzOverflow="overflow"/>
                </a:tc>
              </a:tr>
              <a:tr h="1128838">
                <a:tc>
                  <a:txBody>
                    <a:bodyPr/>
                    <a:lstStyle/>
                    <a:p>
                      <a:pPr algn="l" defTabSz="457200">
                        <a:defRPr sz="1800"/>
                      </a:pPr>
                      <a:r>
                        <a:rPr sz="1300">
                          <a:latin typeface="Courier"/>
                          <a:ea typeface="Courier"/>
                          <a:cs typeface="Courier"/>
                          <a:sym typeface="Courier"/>
                        </a:rPr>
                        <a:t>PME</a:t>
                      </a:r>
                    </a:p>
                  </a:txBody>
                  <a:tcPr marL="12700" marR="12700" marT="12700" marB="12700" anchor="ctr" anchorCtr="0" horzOverflow="overflow"/>
                </a:tc>
                <a:tc>
                  <a:txBody>
                    <a:bodyPr/>
                    <a:lstStyle/>
                    <a:p>
                      <a:pPr algn="l" defTabSz="457200">
                        <a:defRPr sz="1800"/>
                      </a:pPr>
                      <a:r>
                        <a:rPr sz="1200">
                          <a:latin typeface="Times Roman"/>
                          <a:ea typeface="Times Roman"/>
                          <a:cs typeface="Times Roman"/>
                          <a:sym typeface="Times Roman"/>
                        </a:rPr>
                        <a:t>Periodic boundary conditions are used, and Particle-Mesh Ewald (PME) summation is used to compute the interaction of each particle with all periodic copies of every other particle.</a:t>
                      </a:r>
                    </a:p>
                  </a:txBody>
                  <a:tcPr marL="12700" marR="12700" marT="12700" marB="12700" anchor="ctr" anchorCtr="0" horzOverflow="overflow"/>
                </a:tc>
                <a:tc>
                  <a:txBody>
                    <a:bodyPr/>
                    <a:lstStyle/>
                    <a:p>
                      <a:pPr algn="l" defTabSz="457200">
                        <a:defRPr sz="1800"/>
                      </a:pPr>
                      <a:r>
                        <a:rPr sz="1200">
                          <a:latin typeface="Times Roman"/>
                          <a:ea typeface="Times Roman"/>
                          <a:cs typeface="Times Roman"/>
                          <a:sym typeface="Times Roman"/>
                        </a:rPr>
                        <a:t>✅ Yes</a:t>
                      </a:r>
                    </a:p>
                  </a:txBody>
                  <a:tcPr marL="12700" marR="12700" marT="12700" marB="12700" anchor="ctr" anchorCtr="0" horzOverflow="overflow"/>
                </a:tc>
              </a:tr>
            </a:tbl>
          </a:graphicData>
        </a:graphic>
      </p:graphicFrame>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Google Shape;163;p25"/>
          <p:cNvSpPr txBox="1"/>
          <p:nvPr>
            <p:ph type="title"/>
          </p:nvPr>
        </p:nvSpPr>
        <p:spPr>
          <a:xfrm>
            <a:off x="212035" y="301557"/>
            <a:ext cx="12351026" cy="623538"/>
          </a:xfrm>
          <a:prstGeom prst="rect">
            <a:avLst/>
          </a:prstGeom>
        </p:spPr>
        <p:txBody>
          <a:bodyPr/>
          <a:lstStyle>
            <a:lvl1pPr>
              <a:defRPr b="1" sz="2400"/>
            </a:lvl1pPr>
          </a:lstStyle>
          <a:p>
            <a:pPr/>
            <a:r>
              <a:t>CutoffPeriodic</a:t>
            </a:r>
          </a:p>
        </p:txBody>
      </p:sp>
      <p:pic>
        <p:nvPicPr>
          <p:cNvPr id="152" name="pasted-movie.png" descr="pasted-movie.png"/>
          <p:cNvPicPr>
            <a:picLocks noChangeAspect="1"/>
          </p:cNvPicPr>
          <p:nvPr/>
        </p:nvPicPr>
        <p:blipFill>
          <a:blip r:embed="rId2">
            <a:extLst/>
          </a:blip>
          <a:stretch>
            <a:fillRect/>
          </a:stretch>
        </p:blipFill>
        <p:spPr>
          <a:xfrm>
            <a:off x="284180" y="1328081"/>
            <a:ext cx="4701211" cy="4418127"/>
          </a:xfrm>
          <a:prstGeom prst="rect">
            <a:avLst/>
          </a:prstGeom>
          <a:ln w="12700">
            <a:miter lim="400000"/>
          </a:ln>
        </p:spPr>
      </p:pic>
      <p:sp>
        <p:nvSpPr>
          <p:cNvPr id="153" name="When using CutoffPeriodic in OpenMM:…"/>
          <p:cNvSpPr txBox="1"/>
          <p:nvPr/>
        </p:nvSpPr>
        <p:spPr>
          <a:xfrm>
            <a:off x="5243036" y="991212"/>
            <a:ext cx="6605886" cy="509186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28600" indent="-228600">
              <a:lnSpc>
                <a:spcPct val="90000"/>
              </a:lnSpc>
              <a:spcBef>
                <a:spcPts val="1000"/>
              </a:spcBef>
              <a:defRPr sz="1500"/>
            </a:pPr>
            <a:r>
              <a:t>When using CutoffPeriodic in OpenMM:</a:t>
            </a:r>
          </a:p>
          <a:p>
            <a:pPr marL="563033" indent="-423333">
              <a:lnSpc>
                <a:spcPct val="90000"/>
              </a:lnSpc>
              <a:spcBef>
                <a:spcPts val="1000"/>
              </a:spcBef>
              <a:buSzPct val="100000"/>
              <a:buFont typeface="Times Roman"/>
              <a:buChar char="•"/>
              <a:defRPr sz="1500"/>
            </a:pPr>
            <a:r>
              <a:t>You </a:t>
            </a:r>
            <a:r>
              <a:rPr b="1"/>
              <a:t>truncate Coulomb interactions</a:t>
            </a:r>
            <a:r>
              <a:t> at a finite distance (e.g., 1.0 nm).</a:t>
            </a:r>
          </a:p>
          <a:p>
            <a:pPr marL="563033" indent="-423333">
              <a:lnSpc>
                <a:spcPct val="90000"/>
              </a:lnSpc>
              <a:spcBef>
                <a:spcPts val="1000"/>
              </a:spcBef>
              <a:buSzPct val="100000"/>
              <a:buFont typeface="Times Roman"/>
              <a:buChar char="•"/>
              <a:defRPr sz="1500"/>
            </a:pPr>
            <a:r>
              <a:t>But Coulomb forces decay slowly, so </a:t>
            </a:r>
            <a:r>
              <a:rPr b="1"/>
              <a:t>simply cutting them off</a:t>
            </a:r>
            <a:r>
              <a:t> can cause:</a:t>
            </a:r>
          </a:p>
          <a:p>
            <a:pPr lvl="1" marL="1020233" indent="-423333">
              <a:lnSpc>
                <a:spcPct val="90000"/>
              </a:lnSpc>
              <a:spcBef>
                <a:spcPts val="1000"/>
              </a:spcBef>
              <a:buSzPct val="100000"/>
              <a:buFont typeface="Times Roman"/>
              <a:buChar char="◦"/>
              <a:defRPr sz="1500"/>
            </a:pPr>
            <a:r>
              <a:t>Discontinuities in forces and energy.</a:t>
            </a:r>
          </a:p>
          <a:p>
            <a:pPr lvl="1" marL="1020233" indent="-423333">
              <a:lnSpc>
                <a:spcPct val="90000"/>
              </a:lnSpc>
              <a:spcBef>
                <a:spcPts val="1000"/>
              </a:spcBef>
              <a:buSzPct val="100000"/>
              <a:buFont typeface="Times Roman"/>
              <a:buChar char="◦"/>
              <a:defRPr sz="1500"/>
            </a:pPr>
            <a:r>
              <a:t>Incorrect dielectric environment.</a:t>
            </a:r>
          </a:p>
          <a:p>
            <a:pPr lvl="1" marL="1020233" indent="-423333">
              <a:lnSpc>
                <a:spcPct val="90000"/>
              </a:lnSpc>
              <a:spcBef>
                <a:spcPts val="1000"/>
              </a:spcBef>
              <a:buSzPct val="100000"/>
              <a:buFont typeface="Times Roman"/>
              <a:buChar char="◦"/>
              <a:defRPr sz="1500"/>
            </a:pPr>
            <a:r>
              <a:t>Poor energy conservation.</a:t>
            </a:r>
          </a:p>
          <a:p>
            <a:pPr marL="228600" indent="-228600">
              <a:lnSpc>
                <a:spcPct val="90000"/>
              </a:lnSpc>
              <a:spcBef>
                <a:spcPts val="1000"/>
              </a:spcBef>
              <a:defRPr sz="1500"/>
            </a:pPr>
            <a:r>
              <a:t>This is where the </a:t>
            </a:r>
            <a:r>
              <a:rPr b="1"/>
              <a:t>Reaction Field (RF)</a:t>
            </a:r>
            <a:r>
              <a:t> comes in: it approximates the </a:t>
            </a:r>
            <a:r>
              <a:rPr b="1"/>
              <a:t>influence of the "bulk" beyond the cutoff</a:t>
            </a:r>
            <a:r>
              <a:t> by embedding the cutoff sphere inside a dielectric continuum.</a:t>
            </a:r>
          </a:p>
          <a:p>
            <a:pPr marL="228600" indent="-228600">
              <a:lnSpc>
                <a:spcPct val="90000"/>
              </a:lnSpc>
              <a:spcBef>
                <a:spcPts val="1000"/>
              </a:spcBef>
              <a:defRPr sz="1500"/>
            </a:pPr>
          </a:p>
          <a:p>
            <a:pPr marL="228600" indent="-228600">
              <a:lnSpc>
                <a:spcPct val="90000"/>
              </a:lnSpc>
              <a:spcBef>
                <a:spcPts val="1000"/>
              </a:spcBef>
              <a:defRPr sz="1500"/>
            </a:pPr>
            <a:r>
              <a:t>In Reaction Field (RF), every Coulomb interaction within the cutoff radius </a:t>
            </a:r>
            <a:r>
              <a:rPr b="1"/>
              <a:t>Rc </a:t>
            </a:r>
            <a:r>
              <a:t>is </a:t>
            </a:r>
            <a:r>
              <a:rPr b="1"/>
              <a:t>modified</a:t>
            </a:r>
            <a:r>
              <a:t> from the standard potential. The idea is:</a:t>
            </a:r>
          </a:p>
          <a:p>
            <a:pPr marL="536575" indent="-396875">
              <a:lnSpc>
                <a:spcPct val="90000"/>
              </a:lnSpc>
              <a:spcBef>
                <a:spcPts val="1000"/>
              </a:spcBef>
              <a:buSzPct val="100000"/>
              <a:buFont typeface="Times Roman"/>
              <a:buChar char="•"/>
              <a:defRPr sz="1500"/>
            </a:pPr>
            <a:r>
              <a:t>You still compute pairwise interactions only within the cutoff (no interaction at all beyond Rc).</a:t>
            </a:r>
          </a:p>
          <a:p>
            <a:pPr marL="536575" indent="-396875">
              <a:lnSpc>
                <a:spcPct val="90000"/>
              </a:lnSpc>
              <a:spcBef>
                <a:spcPts val="1000"/>
              </a:spcBef>
              <a:buSzPct val="100000"/>
              <a:buFont typeface="Times Roman"/>
              <a:buChar char="•"/>
              <a:defRPr sz="1500"/>
            </a:pPr>
            <a:r>
              <a:t>But the form of the Coulomb potential within that cutoff sphere is altered to include the influence of the dielectric continuum beyond Rc</a:t>
            </a:r>
          </a:p>
          <a:p>
            <a:pPr marL="457200" indent="-457200" defTabSz="457200">
              <a:spcBef>
                <a:spcPts val="1200"/>
              </a:spcBef>
              <a:tabLst>
                <a:tab pos="139700" algn="l"/>
                <a:tab pos="457200" algn="l"/>
              </a:tabLst>
              <a:defRPr b="1" sz="1200">
                <a:latin typeface="Times Roman"/>
                <a:ea typeface="Times Roman"/>
                <a:cs typeface="Times Roman"/>
                <a:sym typeface="Times Roman"/>
              </a:defRPr>
            </a:pP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5" name="pasted-movie.png" descr="pasted-movie.png"/>
          <p:cNvPicPr>
            <a:picLocks noChangeAspect="1"/>
          </p:cNvPicPr>
          <p:nvPr/>
        </p:nvPicPr>
        <p:blipFill>
          <a:blip r:embed="rId2">
            <a:extLst/>
          </a:blip>
          <a:stretch>
            <a:fillRect/>
          </a:stretch>
        </p:blipFill>
        <p:spPr>
          <a:xfrm>
            <a:off x="1380728" y="2293537"/>
            <a:ext cx="3169022" cy="671913"/>
          </a:xfrm>
          <a:prstGeom prst="rect">
            <a:avLst/>
          </a:prstGeom>
          <a:ln w="12700">
            <a:miter lim="400000"/>
          </a:ln>
        </p:spPr>
      </p:pic>
      <p:sp>
        <p:nvSpPr>
          <p:cNvPr id="156" name="Google Shape;163;p25"/>
          <p:cNvSpPr txBox="1"/>
          <p:nvPr>
            <p:ph type="title"/>
          </p:nvPr>
        </p:nvSpPr>
        <p:spPr>
          <a:xfrm>
            <a:off x="212035" y="301557"/>
            <a:ext cx="12351026" cy="623538"/>
          </a:xfrm>
          <a:prstGeom prst="rect">
            <a:avLst/>
          </a:prstGeom>
        </p:spPr>
        <p:txBody>
          <a:bodyPr/>
          <a:lstStyle>
            <a:lvl1pPr>
              <a:defRPr b="1" sz="2400"/>
            </a:lvl1pPr>
          </a:lstStyle>
          <a:p>
            <a:pPr/>
            <a:r>
              <a:t>PME</a:t>
            </a:r>
          </a:p>
        </p:txBody>
      </p:sp>
      <p:sp>
        <p:nvSpPr>
          <p:cNvPr id="157" name="Particle Mesh Ewald (PME) is a modern variant of the Ewald summation method, optimized for fast computation.…"/>
          <p:cNvSpPr txBox="1"/>
          <p:nvPr/>
        </p:nvSpPr>
        <p:spPr>
          <a:xfrm>
            <a:off x="175381" y="816646"/>
            <a:ext cx="6907586" cy="573407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28600" indent="-228600">
              <a:lnSpc>
                <a:spcPct val="80000"/>
              </a:lnSpc>
              <a:spcBef>
                <a:spcPts val="1000"/>
              </a:spcBef>
              <a:defRPr sz="1300"/>
            </a:pPr>
            <a:r>
              <a:t>Particle Mesh Ewald (PME) is a modern variant of the </a:t>
            </a:r>
            <a:r>
              <a:rPr b="1"/>
              <a:t>Ewald summation</a:t>
            </a:r>
            <a:r>
              <a:t> method, optimized for fast computation.</a:t>
            </a:r>
          </a:p>
          <a:p>
            <a:pPr marL="228600" indent="-228600">
              <a:lnSpc>
                <a:spcPct val="80000"/>
              </a:lnSpc>
              <a:spcBef>
                <a:spcPts val="1000"/>
              </a:spcBef>
              <a:defRPr sz="1300"/>
            </a:pPr>
            <a:r>
              <a:t>Ewald summation splits the electrostatic potential into two parts:</a:t>
            </a:r>
          </a:p>
          <a:p>
            <a:pPr marL="536575" indent="-396875">
              <a:lnSpc>
                <a:spcPct val="80000"/>
              </a:lnSpc>
              <a:spcBef>
                <a:spcPts val="1000"/>
              </a:spcBef>
              <a:buSzPct val="100000"/>
              <a:buFont typeface="Times Roman"/>
              <a:buAutoNum type="arabicPeriod" startAt="1"/>
              <a:defRPr sz="1300"/>
            </a:pPr>
            <a:r>
              <a:rPr b="1"/>
              <a:t>Short-range (real-space)</a:t>
            </a:r>
            <a:r>
              <a:t> term: computed directly in real space with a cutoff.</a:t>
            </a:r>
          </a:p>
          <a:p>
            <a:pPr marL="536575" indent="-396875">
              <a:lnSpc>
                <a:spcPct val="80000"/>
              </a:lnSpc>
              <a:spcBef>
                <a:spcPts val="1000"/>
              </a:spcBef>
              <a:buSzPct val="100000"/>
              <a:buFont typeface="Times Roman"/>
              <a:buAutoNum type="arabicPeriod" startAt="1"/>
              <a:defRPr sz="1300"/>
            </a:pPr>
            <a:r>
              <a:rPr b="1"/>
              <a:t>Long-range (reciprocal-space)</a:t>
            </a:r>
            <a:r>
              <a:t> term: computed in Fourier (reciprocal) space.</a:t>
            </a:r>
          </a:p>
          <a:p>
            <a:pPr marL="536575" indent="-396875">
              <a:lnSpc>
                <a:spcPct val="80000"/>
              </a:lnSpc>
              <a:spcBef>
                <a:spcPts val="1000"/>
              </a:spcBef>
              <a:buSzPct val="100000"/>
              <a:buFont typeface="Times Roman"/>
              <a:buAutoNum type="arabicPeriod" startAt="1"/>
              <a:defRPr sz="1300"/>
            </a:pPr>
            <a:r>
              <a:rPr b="1"/>
              <a:t>Self-interaction</a:t>
            </a:r>
            <a:r>
              <a:t> correction: subtracting the artificial interaction of each charge with itself.</a:t>
            </a:r>
          </a:p>
          <a:p>
            <a:pPr marL="228600" indent="-228600">
              <a:lnSpc>
                <a:spcPct val="80000"/>
              </a:lnSpc>
              <a:spcBef>
                <a:spcPts val="1000"/>
              </a:spcBef>
              <a:defRPr sz="1300"/>
            </a:pPr>
            <a:r>
              <a:rPr b="1"/>
              <a:t>Mathematically</a:t>
            </a:r>
            <a:r>
              <a:t>: </a:t>
            </a:r>
          </a:p>
          <a:p>
            <a:pPr marL="228600" indent="-228600">
              <a:lnSpc>
                <a:spcPct val="80000"/>
              </a:lnSpc>
              <a:spcBef>
                <a:spcPts val="1000"/>
              </a:spcBef>
              <a:defRPr sz="1300"/>
            </a:pPr>
            <a:r>
              <a:t>Steps:</a:t>
            </a:r>
          </a:p>
          <a:p>
            <a:pPr marL="228600" indent="-228600">
              <a:lnSpc>
                <a:spcPct val="80000"/>
              </a:lnSpc>
              <a:spcBef>
                <a:spcPts val="1000"/>
              </a:spcBef>
              <a:defRPr sz="1300"/>
            </a:pPr>
            <a:r>
              <a:t>1. Charge spreading (Interpolation)</a:t>
            </a:r>
          </a:p>
          <a:p>
            <a:pPr marL="536575" indent="-396875">
              <a:lnSpc>
                <a:spcPct val="80000"/>
              </a:lnSpc>
              <a:spcBef>
                <a:spcPts val="1000"/>
              </a:spcBef>
              <a:buSzPct val="100000"/>
              <a:buFont typeface="Times Roman"/>
              <a:buChar char="•"/>
              <a:defRPr sz="1300"/>
            </a:pPr>
            <a:r>
              <a:t>Each particle’s charge is </a:t>
            </a:r>
            <a:r>
              <a:rPr b="1"/>
              <a:t>spread onto a 3D grid</a:t>
            </a:r>
            <a:r>
              <a:t> (using e.g., B-splines).</a:t>
            </a:r>
          </a:p>
          <a:p>
            <a:pPr marL="536575" indent="-396875">
              <a:lnSpc>
                <a:spcPct val="80000"/>
              </a:lnSpc>
              <a:spcBef>
                <a:spcPts val="1000"/>
              </a:spcBef>
              <a:buSzPct val="100000"/>
              <a:buFont typeface="Times Roman"/>
              <a:buChar char="•"/>
              <a:defRPr sz="1300"/>
            </a:pPr>
            <a:r>
              <a:t>This forms a charge density field ρ(r) on a mesh.</a:t>
            </a:r>
          </a:p>
          <a:p>
            <a:pPr marL="228600" indent="-228600">
              <a:lnSpc>
                <a:spcPct val="80000"/>
              </a:lnSpc>
              <a:spcBef>
                <a:spcPts val="1000"/>
              </a:spcBef>
              <a:defRPr sz="1300"/>
            </a:pPr>
            <a:r>
              <a:t>2. Fourier Transform - Apply </a:t>
            </a:r>
            <a:r>
              <a:rPr b="1"/>
              <a:t>3D FFT</a:t>
            </a:r>
            <a:r>
              <a:t> to compute the Fourier transform of the charge density ρ^ (k).</a:t>
            </a:r>
          </a:p>
          <a:p>
            <a:pPr marL="228600" indent="-228600">
              <a:lnSpc>
                <a:spcPct val="80000"/>
              </a:lnSpc>
              <a:spcBef>
                <a:spcPts val="1000"/>
              </a:spcBef>
              <a:defRPr sz="1300"/>
            </a:pPr>
            <a:r>
              <a:t>3. Multiply in reciprocal space</a:t>
            </a:r>
          </a:p>
          <a:p>
            <a:pPr marL="536575" indent="-396875">
              <a:lnSpc>
                <a:spcPct val="80000"/>
              </a:lnSpc>
              <a:spcBef>
                <a:spcPts val="1000"/>
              </a:spcBef>
              <a:buSzPct val="100000"/>
              <a:buFont typeface="Times Roman"/>
              <a:buChar char="•"/>
              <a:defRPr sz="1300"/>
            </a:pPr>
            <a:r>
              <a:t>Multiply ρ^ (k) with the </a:t>
            </a:r>
            <a:r>
              <a:rPr b="1"/>
              <a:t>Green's function</a:t>
            </a:r>
            <a:r>
              <a:t> G^(k) that corresponds to the Coulomb potential in Fourier space.</a:t>
            </a:r>
          </a:p>
          <a:p>
            <a:pPr marL="536575" indent="-396875">
              <a:lnSpc>
                <a:spcPct val="80000"/>
              </a:lnSpc>
              <a:spcBef>
                <a:spcPts val="1000"/>
              </a:spcBef>
              <a:buSzPct val="100000"/>
              <a:buFont typeface="Times Roman"/>
              <a:buChar char="•"/>
              <a:defRPr sz="1300"/>
            </a:pPr>
            <a:r>
              <a:t>This gives the electrostatic potential in Fourier space: ϕ^ (k)=G^(k)⋅ρ^ (k)</a:t>
            </a:r>
            <a:endParaRPr b="1"/>
          </a:p>
          <a:p>
            <a:pPr marL="228600" indent="-228600">
              <a:lnSpc>
                <a:spcPct val="80000"/>
              </a:lnSpc>
              <a:spcBef>
                <a:spcPts val="1000"/>
              </a:spcBef>
              <a:defRPr sz="1300"/>
            </a:pPr>
            <a:r>
              <a:t>4. Inverse FFT - Inverse FFT gives the </a:t>
            </a:r>
            <a:r>
              <a:rPr b="1"/>
              <a:t>potential field </a:t>
            </a:r>
            <a:r>
              <a:t>ϕ(r) on the grid in real space.</a:t>
            </a:r>
          </a:p>
          <a:p>
            <a:pPr marL="228600" indent="-228600">
              <a:lnSpc>
                <a:spcPct val="80000"/>
              </a:lnSpc>
              <a:spcBef>
                <a:spcPts val="1000"/>
              </a:spcBef>
              <a:defRPr sz="1300"/>
            </a:pPr>
            <a:r>
              <a:t>5. Force interpolation</a:t>
            </a:r>
          </a:p>
          <a:p>
            <a:pPr marL="536575" indent="-396875">
              <a:lnSpc>
                <a:spcPct val="80000"/>
              </a:lnSpc>
              <a:spcBef>
                <a:spcPts val="1000"/>
              </a:spcBef>
              <a:buSzPct val="100000"/>
              <a:buFont typeface="Times Roman"/>
              <a:buChar char="•"/>
              <a:defRPr sz="1300"/>
            </a:pPr>
            <a:r>
              <a:t>Interpolate the </a:t>
            </a:r>
            <a:r>
              <a:rPr b="1"/>
              <a:t>electric field</a:t>
            </a:r>
            <a:r>
              <a:t> (gradient of the potential) back from the grid to the particle positions.</a:t>
            </a:r>
          </a:p>
          <a:p>
            <a:pPr marL="536575" indent="-396875">
              <a:lnSpc>
                <a:spcPct val="80000"/>
              </a:lnSpc>
              <a:spcBef>
                <a:spcPts val="1000"/>
              </a:spcBef>
              <a:buSzPct val="100000"/>
              <a:buFont typeface="Times Roman"/>
              <a:buChar char="•"/>
              <a:defRPr sz="1300"/>
            </a:pPr>
            <a:r>
              <a:t>Compute forces on each particle from this field</a:t>
            </a:r>
          </a:p>
        </p:txBody>
      </p:sp>
      <p:pic>
        <p:nvPicPr>
          <p:cNvPr id="158" name="pasted-movie.png" descr="pasted-movie.png"/>
          <p:cNvPicPr>
            <a:picLocks noChangeAspect="1"/>
          </p:cNvPicPr>
          <p:nvPr/>
        </p:nvPicPr>
        <p:blipFill>
          <a:blip r:embed="rId3">
            <a:extLst/>
          </a:blip>
          <a:srcRect l="0" t="0" r="31992" b="0"/>
          <a:stretch>
            <a:fillRect/>
          </a:stretch>
        </p:blipFill>
        <p:spPr>
          <a:xfrm>
            <a:off x="6896879" y="1287748"/>
            <a:ext cx="5453055" cy="2102433"/>
          </a:xfrm>
          <a:prstGeom prst="rect">
            <a:avLst/>
          </a:prstGeom>
          <a:ln w="12700">
            <a:miter lim="400000"/>
          </a:ln>
        </p:spPr>
      </p:pic>
      <p:pic>
        <p:nvPicPr>
          <p:cNvPr id="159" name="pasted-movie.png" descr="pasted-movie.png"/>
          <p:cNvPicPr>
            <a:picLocks noChangeAspect="1"/>
          </p:cNvPicPr>
          <p:nvPr/>
        </p:nvPicPr>
        <p:blipFill>
          <a:blip r:embed="rId4">
            <a:extLst/>
          </a:blip>
          <a:srcRect l="50077" t="0" r="0" b="0"/>
          <a:stretch>
            <a:fillRect/>
          </a:stretch>
        </p:blipFill>
        <p:spPr>
          <a:xfrm>
            <a:off x="7900391" y="3490391"/>
            <a:ext cx="3793299" cy="3256452"/>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156082"/>
      </a:accent1>
      <a:accent2>
        <a:srgbClr val="E97132"/>
      </a:accent2>
      <a:accent3>
        <a:srgbClr val="196B24"/>
      </a:accent3>
      <a:accent4>
        <a:srgbClr val="0F9ED5"/>
      </a:accent4>
      <a:accent5>
        <a:srgbClr val="A02B93"/>
      </a:accent5>
      <a:accent6>
        <a:srgbClr val="4EA72E"/>
      </a:accent6>
      <a:hlink>
        <a:srgbClr val="0000FF"/>
      </a:hlink>
      <a:folHlink>
        <a:srgbClr val="FF00FF"/>
      </a:folHlink>
    </a:clrScheme>
    <a:fontScheme name="office theme">
      <a:majorFont>
        <a:latin typeface="Helvetica"/>
        <a:ea typeface="Helvetica"/>
        <a:cs typeface="Helvetica"/>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156082"/>
      </a:accent1>
      <a:accent2>
        <a:srgbClr val="E97132"/>
      </a:accent2>
      <a:accent3>
        <a:srgbClr val="196B24"/>
      </a:accent3>
      <a:accent4>
        <a:srgbClr val="0F9ED5"/>
      </a:accent4>
      <a:accent5>
        <a:srgbClr val="A02B93"/>
      </a:accent5>
      <a:accent6>
        <a:srgbClr val="4EA72E"/>
      </a:accent6>
      <a:hlink>
        <a:srgbClr val="0000FF"/>
      </a:hlink>
      <a:folHlink>
        <a:srgbClr val="FF00FF"/>
      </a:folHlink>
    </a:clrScheme>
    <a:fontScheme name="office theme">
      <a:majorFont>
        <a:latin typeface="Helvetica"/>
        <a:ea typeface="Helvetica"/>
        <a:cs typeface="Helvetica"/>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